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7" r:id="rId1"/>
  </p:sldMasterIdLst>
  <p:notesMasterIdLst>
    <p:notesMasterId r:id="rId37"/>
  </p:notesMasterIdLst>
  <p:sldIdLst>
    <p:sldId id="256" r:id="rId2"/>
    <p:sldId id="258" r:id="rId3"/>
    <p:sldId id="257" r:id="rId4"/>
    <p:sldId id="259" r:id="rId5"/>
    <p:sldId id="274" r:id="rId6"/>
    <p:sldId id="276" r:id="rId7"/>
    <p:sldId id="277" r:id="rId8"/>
    <p:sldId id="284" r:id="rId9"/>
    <p:sldId id="282" r:id="rId10"/>
    <p:sldId id="283" r:id="rId11"/>
    <p:sldId id="285" r:id="rId12"/>
    <p:sldId id="265" r:id="rId13"/>
    <p:sldId id="290" r:id="rId14"/>
    <p:sldId id="291" r:id="rId15"/>
    <p:sldId id="275" r:id="rId16"/>
    <p:sldId id="278" r:id="rId17"/>
    <p:sldId id="279" r:id="rId18"/>
    <p:sldId id="289" r:id="rId19"/>
    <p:sldId id="280" r:id="rId20"/>
    <p:sldId id="281" r:id="rId21"/>
    <p:sldId id="286" r:id="rId22"/>
    <p:sldId id="260" r:id="rId23"/>
    <p:sldId id="261" r:id="rId24"/>
    <p:sldId id="262" r:id="rId25"/>
    <p:sldId id="263" r:id="rId26"/>
    <p:sldId id="264" r:id="rId27"/>
    <p:sldId id="273" r:id="rId28"/>
    <p:sldId id="270" r:id="rId29"/>
    <p:sldId id="266" r:id="rId30"/>
    <p:sldId id="269" r:id="rId31"/>
    <p:sldId id="288" r:id="rId32"/>
    <p:sldId id="271" r:id="rId33"/>
    <p:sldId id="267" r:id="rId34"/>
    <p:sldId id="287" r:id="rId35"/>
    <p:sldId id="268" r:id="rId3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4660"/>
  </p:normalViewPr>
  <p:slideViewPr>
    <p:cSldViewPr snapToGrid="0">
      <p:cViewPr varScale="1">
        <p:scale>
          <a:sx n="63" d="100"/>
          <a:sy n="63" d="100"/>
        </p:scale>
        <p:origin x="764" y="52"/>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327BC94-E4C7-4318-AEDE-6AAC81208961}" type="datetimeFigureOut">
              <a:rPr kumimoji="1" lang="ja-JP" altLang="en-US" smtClean="0"/>
              <a:t>2021/1/26</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70222D0-A414-45F9-866C-F5DCDD636EFA}" type="slidenum">
              <a:rPr kumimoji="1" lang="ja-JP" altLang="en-US" smtClean="0"/>
              <a:t>‹#›</a:t>
            </a:fld>
            <a:endParaRPr kumimoji="1" lang="ja-JP" altLang="en-US"/>
          </a:p>
        </p:txBody>
      </p:sp>
    </p:spTree>
    <p:extLst>
      <p:ext uri="{BB962C8B-B14F-4D97-AF65-F5344CB8AC3E}">
        <p14:creationId xmlns:p14="http://schemas.microsoft.com/office/powerpoint/2010/main" val="3965445771"/>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初めて出てきた言葉を説明を加えるべし。</a:t>
            </a:r>
          </a:p>
        </p:txBody>
      </p:sp>
      <p:sp>
        <p:nvSpPr>
          <p:cNvPr id="4" name="スライド番号プレースホルダー 3"/>
          <p:cNvSpPr>
            <a:spLocks noGrp="1"/>
          </p:cNvSpPr>
          <p:nvPr>
            <p:ph type="sldNum" sz="quarter" idx="5"/>
          </p:nvPr>
        </p:nvSpPr>
        <p:spPr/>
        <p:txBody>
          <a:bodyPr/>
          <a:lstStyle/>
          <a:p>
            <a:fld id="{E70222D0-A414-45F9-866C-F5DCDD636EFA}" type="slidenum">
              <a:rPr kumimoji="1" lang="ja-JP" altLang="en-US" smtClean="0"/>
              <a:t>1</a:t>
            </a:fld>
            <a:endParaRPr kumimoji="1" lang="ja-JP" altLang="en-US"/>
          </a:p>
        </p:txBody>
      </p:sp>
    </p:spTree>
    <p:extLst>
      <p:ext uri="{BB962C8B-B14F-4D97-AF65-F5344CB8AC3E}">
        <p14:creationId xmlns:p14="http://schemas.microsoft.com/office/powerpoint/2010/main" val="1687754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IMU</a:t>
            </a:r>
            <a:r>
              <a:rPr kumimoji="1" lang="ja-JP" altLang="en-US" dirty="0"/>
              <a:t>センサの文字がおかしい。</a:t>
            </a:r>
          </a:p>
        </p:txBody>
      </p:sp>
      <p:sp>
        <p:nvSpPr>
          <p:cNvPr id="4" name="スライド番号プレースホルダー 3"/>
          <p:cNvSpPr>
            <a:spLocks noGrp="1"/>
          </p:cNvSpPr>
          <p:nvPr>
            <p:ph type="sldNum" sz="quarter" idx="5"/>
          </p:nvPr>
        </p:nvSpPr>
        <p:spPr/>
        <p:txBody>
          <a:bodyPr/>
          <a:lstStyle/>
          <a:p>
            <a:fld id="{E70222D0-A414-45F9-866C-F5DCDD636EFA}" type="slidenum">
              <a:rPr kumimoji="1" lang="ja-JP" altLang="en-US" smtClean="0"/>
              <a:t>11</a:t>
            </a:fld>
            <a:endParaRPr kumimoji="1" lang="ja-JP" altLang="en-US"/>
          </a:p>
        </p:txBody>
      </p:sp>
    </p:spTree>
    <p:extLst>
      <p:ext uri="{BB962C8B-B14F-4D97-AF65-F5344CB8AC3E}">
        <p14:creationId xmlns:p14="http://schemas.microsoft.com/office/powerpoint/2010/main" val="31065713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観測ノイズの分散値については、後ほど説明していきます</a:t>
            </a:r>
            <a:endParaRPr kumimoji="1" lang="en-US" altLang="ja-JP" dirty="0"/>
          </a:p>
          <a:p>
            <a:r>
              <a:rPr kumimoji="1" lang="ja-JP" altLang="en-US" dirty="0"/>
              <a:t>観測ノイズの分散値についての説明。</a:t>
            </a:r>
            <a:r>
              <a:rPr kumimoji="1" lang="en-US" altLang="ja-JP" dirty="0"/>
              <a:t>7</a:t>
            </a:r>
            <a:r>
              <a:rPr kumimoji="1" lang="ja-JP" altLang="en-US" dirty="0"/>
              <a:t>ページのところでシステムノイズ、観測ノイズの分散値、米崎さんのやつを参照。</a:t>
            </a:r>
            <a:endParaRPr kumimoji="1" lang="en-US" altLang="ja-JP" dirty="0"/>
          </a:p>
          <a:p>
            <a:r>
              <a:rPr kumimoji="1" lang="ja-JP" altLang="en-US" dirty="0"/>
              <a:t>しきは必要がない。</a:t>
            </a:r>
          </a:p>
        </p:txBody>
      </p:sp>
      <p:sp>
        <p:nvSpPr>
          <p:cNvPr id="4" name="スライド番号プレースホルダー 3"/>
          <p:cNvSpPr>
            <a:spLocks noGrp="1"/>
          </p:cNvSpPr>
          <p:nvPr>
            <p:ph type="sldNum" sz="quarter" idx="5"/>
          </p:nvPr>
        </p:nvSpPr>
        <p:spPr/>
        <p:txBody>
          <a:bodyPr/>
          <a:lstStyle/>
          <a:p>
            <a:fld id="{E70222D0-A414-45F9-866C-F5DCDD636EFA}" type="slidenum">
              <a:rPr kumimoji="1" lang="ja-JP" altLang="en-US" smtClean="0"/>
              <a:t>15</a:t>
            </a:fld>
            <a:endParaRPr kumimoji="1" lang="ja-JP" altLang="en-US"/>
          </a:p>
        </p:txBody>
      </p:sp>
    </p:spTree>
    <p:extLst>
      <p:ext uri="{BB962C8B-B14F-4D97-AF65-F5344CB8AC3E}">
        <p14:creationId xmlns:p14="http://schemas.microsoft.com/office/powerpoint/2010/main" val="37085868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超音波ビーコンの精度が劣化した場合の補填役として、カルマンフィルタのノイズの設定によってセンサの補填となる可能性がある。</a:t>
            </a:r>
          </a:p>
        </p:txBody>
      </p:sp>
      <p:sp>
        <p:nvSpPr>
          <p:cNvPr id="4" name="スライド番号プレースホルダー 3"/>
          <p:cNvSpPr>
            <a:spLocks noGrp="1"/>
          </p:cNvSpPr>
          <p:nvPr>
            <p:ph type="sldNum" sz="quarter" idx="5"/>
          </p:nvPr>
        </p:nvSpPr>
        <p:spPr/>
        <p:txBody>
          <a:bodyPr/>
          <a:lstStyle/>
          <a:p>
            <a:fld id="{E70222D0-A414-45F9-866C-F5DCDD636EFA}" type="slidenum">
              <a:rPr kumimoji="1" lang="ja-JP" altLang="en-US" smtClean="0"/>
              <a:t>18</a:t>
            </a:fld>
            <a:endParaRPr kumimoji="1" lang="ja-JP" altLang="en-US"/>
          </a:p>
        </p:txBody>
      </p:sp>
    </p:spTree>
    <p:extLst>
      <p:ext uri="{BB962C8B-B14F-4D97-AF65-F5344CB8AC3E}">
        <p14:creationId xmlns:p14="http://schemas.microsoft.com/office/powerpoint/2010/main" val="20968047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今回の中間発表では、超音波ビーコンの補償役である、</a:t>
            </a:r>
            <a:r>
              <a:rPr kumimoji="1" lang="en-US" altLang="ja-JP" dirty="0"/>
              <a:t>IMU</a:t>
            </a:r>
            <a:r>
              <a:rPr kumimoji="1" lang="ja-JP" altLang="en-US" dirty="0"/>
              <a:t>センサ（加速度センサ）の値を</a:t>
            </a:r>
            <a:r>
              <a:rPr kumimoji="1" lang="en-US" altLang="ja-JP" dirty="0" err="1"/>
              <a:t>Matlab</a:t>
            </a:r>
            <a:r>
              <a:rPr kumimoji="1" lang="en-US" altLang="ja-JP" dirty="0"/>
              <a:t>/Simulink</a:t>
            </a:r>
            <a:r>
              <a:rPr kumimoji="1" lang="ja-JP" altLang="en-US" dirty="0"/>
              <a:t>というソフトを用いてグラフとして表示する実験を行いました。センサデータを</a:t>
            </a:r>
            <a:r>
              <a:rPr kumimoji="1" lang="en-US" altLang="ja-JP" dirty="0" err="1"/>
              <a:t>matlab</a:t>
            </a:r>
            <a:r>
              <a:rPr kumimoji="1" lang="ja-JP" altLang="en-US" dirty="0"/>
              <a:t>に取り込むにあたって、初めに</a:t>
            </a:r>
            <a:r>
              <a:rPr kumimoji="1" lang="en-US" altLang="ja-JP" dirty="0"/>
              <a:t>Pixhawk</a:t>
            </a:r>
            <a:r>
              <a:rPr kumimoji="1" lang="ja-JP" altLang="en-US" dirty="0"/>
              <a:t>と</a:t>
            </a:r>
            <a:r>
              <a:rPr kumimoji="1" lang="en-US" altLang="ja-JP" dirty="0" err="1"/>
              <a:t>matlab</a:t>
            </a:r>
            <a:r>
              <a:rPr kumimoji="1" lang="ja-JP" altLang="en-US" dirty="0"/>
              <a:t>をつなげるためのセットアップを行う必要があるので、まずセットアップ作業について説明します。</a:t>
            </a:r>
            <a:endParaRPr kumimoji="1" lang="en-US" altLang="ja-JP" dirty="0"/>
          </a:p>
        </p:txBody>
      </p:sp>
      <p:sp>
        <p:nvSpPr>
          <p:cNvPr id="4" name="スライド番号プレースホルダー 3"/>
          <p:cNvSpPr>
            <a:spLocks noGrp="1"/>
          </p:cNvSpPr>
          <p:nvPr>
            <p:ph type="sldNum" sz="quarter" idx="5"/>
          </p:nvPr>
        </p:nvSpPr>
        <p:spPr/>
        <p:txBody>
          <a:bodyPr/>
          <a:lstStyle/>
          <a:p>
            <a:fld id="{E70222D0-A414-45F9-866C-F5DCDD636EFA}" type="slidenum">
              <a:rPr kumimoji="1" lang="ja-JP" altLang="en-US" smtClean="0"/>
              <a:t>22</a:t>
            </a:fld>
            <a:endParaRPr kumimoji="1" lang="ja-JP" altLang="en-US"/>
          </a:p>
        </p:txBody>
      </p:sp>
    </p:spTree>
    <p:extLst>
      <p:ext uri="{BB962C8B-B14F-4D97-AF65-F5344CB8AC3E}">
        <p14:creationId xmlns:p14="http://schemas.microsoft.com/office/powerpoint/2010/main" val="14988943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次にですね、実際に</a:t>
            </a:r>
            <a:r>
              <a:rPr kumimoji="1" lang="en-US" altLang="ja-JP" dirty="0"/>
              <a:t>IMU</a:t>
            </a:r>
            <a:r>
              <a:rPr kumimoji="1" lang="ja-JP" altLang="en-US" dirty="0"/>
              <a:t>センサの値をグラフで表示するまでの流れを</a:t>
            </a:r>
            <a:r>
              <a:rPr kumimoji="1" lang="en-US" altLang="ja-JP" dirty="0"/>
              <a:t>Simulink model</a:t>
            </a:r>
            <a:r>
              <a:rPr kumimoji="1" lang="ja-JP" altLang="en-US" dirty="0"/>
              <a:t>を使って説明していきます。</a:t>
            </a:r>
            <a:endParaRPr kumimoji="1" lang="en-US" altLang="ja-JP" dirty="0"/>
          </a:p>
          <a:p>
            <a:r>
              <a:rPr kumimoji="1" lang="ja-JP" altLang="en-US" dirty="0"/>
              <a:t>①、</a:t>
            </a:r>
            <a:r>
              <a:rPr kumimoji="1" lang="en-US" altLang="ja-JP" dirty="0" err="1"/>
              <a:t>uORB</a:t>
            </a:r>
            <a:r>
              <a:rPr kumimoji="1" lang="en-US" altLang="ja-JP" dirty="0"/>
              <a:t> Read</a:t>
            </a:r>
            <a:r>
              <a:rPr kumimoji="1" lang="ja-JP" altLang="en-US" dirty="0"/>
              <a:t>ブロックを使用して</a:t>
            </a:r>
            <a:r>
              <a:rPr kumimoji="1" lang="en-US" altLang="ja-JP" dirty="0"/>
              <a:t>IMU</a:t>
            </a:r>
            <a:r>
              <a:rPr kumimoji="1" lang="ja-JP" altLang="en-US" dirty="0"/>
              <a:t>センサを読み込み、②</a:t>
            </a:r>
            <a:r>
              <a:rPr kumimoji="1" lang="en-US" altLang="ja-JP" dirty="0"/>
              <a:t>Scope</a:t>
            </a:r>
            <a:r>
              <a:rPr kumimoji="1" lang="ja-JP" altLang="en-US" dirty="0"/>
              <a:t>というブロックを用いて加速度のグラフを表示する。</a:t>
            </a:r>
          </a:p>
        </p:txBody>
      </p:sp>
      <p:sp>
        <p:nvSpPr>
          <p:cNvPr id="4" name="スライド番号プレースホルダー 3"/>
          <p:cNvSpPr>
            <a:spLocks noGrp="1"/>
          </p:cNvSpPr>
          <p:nvPr>
            <p:ph type="sldNum" sz="quarter" idx="5"/>
          </p:nvPr>
        </p:nvSpPr>
        <p:spPr/>
        <p:txBody>
          <a:bodyPr/>
          <a:lstStyle/>
          <a:p>
            <a:fld id="{E70222D0-A414-45F9-866C-F5DCDD636EFA}" type="slidenum">
              <a:rPr kumimoji="1" lang="ja-JP" altLang="en-US" smtClean="0"/>
              <a:t>23</a:t>
            </a:fld>
            <a:endParaRPr kumimoji="1" lang="ja-JP" altLang="en-US"/>
          </a:p>
        </p:txBody>
      </p:sp>
    </p:spTree>
    <p:extLst>
      <p:ext uri="{BB962C8B-B14F-4D97-AF65-F5344CB8AC3E}">
        <p14:creationId xmlns:p14="http://schemas.microsoft.com/office/powerpoint/2010/main" val="35645812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実際に得た</a:t>
            </a:r>
            <a:r>
              <a:rPr kumimoji="1" lang="en-US" altLang="ja-JP" dirty="0"/>
              <a:t>IMU</a:t>
            </a:r>
            <a:r>
              <a:rPr kumimoji="1" lang="ja-JP" altLang="en-US" dirty="0"/>
              <a:t>センサの値が以下のグラフになっています。それぞれ</a:t>
            </a:r>
            <a:r>
              <a:rPr kumimoji="1" lang="en-US" altLang="ja-JP" dirty="0" err="1"/>
              <a:t>x,y,z</a:t>
            </a:r>
            <a:r>
              <a:rPr kumimoji="1" lang="ja-JP" altLang="en-US" dirty="0"/>
              <a:t>で別れています。</a:t>
            </a:r>
            <a:r>
              <a:rPr kumimoji="1" lang="en-US" altLang="ja-JP" dirty="0"/>
              <a:t>10</a:t>
            </a:r>
            <a:r>
              <a:rPr kumimoji="1" lang="ja-JP" altLang="en-US" dirty="0"/>
              <a:t>秒の時と</a:t>
            </a:r>
            <a:r>
              <a:rPr kumimoji="1" lang="en-US" altLang="ja-JP" dirty="0"/>
              <a:t>20</a:t>
            </a:r>
            <a:r>
              <a:rPr kumimoji="1" lang="ja-JP" altLang="en-US" dirty="0"/>
              <a:t>秒の時で加速度が</a:t>
            </a:r>
            <a:r>
              <a:rPr kumimoji="1" lang="en-US" altLang="ja-JP" dirty="0"/>
              <a:t>Scope</a:t>
            </a:r>
            <a:r>
              <a:rPr kumimoji="1" lang="ja-JP" altLang="en-US" dirty="0"/>
              <a:t>で表示できているかどうかの確認を行う。</a:t>
            </a:r>
          </a:p>
        </p:txBody>
      </p:sp>
      <p:sp>
        <p:nvSpPr>
          <p:cNvPr id="4" name="スライド番号プレースホルダー 3"/>
          <p:cNvSpPr>
            <a:spLocks noGrp="1"/>
          </p:cNvSpPr>
          <p:nvPr>
            <p:ph type="sldNum" sz="quarter" idx="5"/>
          </p:nvPr>
        </p:nvSpPr>
        <p:spPr/>
        <p:txBody>
          <a:bodyPr/>
          <a:lstStyle/>
          <a:p>
            <a:fld id="{E70222D0-A414-45F9-866C-F5DCDD636EFA}" type="slidenum">
              <a:rPr kumimoji="1" lang="ja-JP" altLang="en-US" smtClean="0"/>
              <a:t>24</a:t>
            </a:fld>
            <a:endParaRPr kumimoji="1" lang="ja-JP" altLang="en-US"/>
          </a:p>
        </p:txBody>
      </p:sp>
    </p:spTree>
    <p:extLst>
      <p:ext uri="{BB962C8B-B14F-4D97-AF65-F5344CB8AC3E}">
        <p14:creationId xmlns:p14="http://schemas.microsoft.com/office/powerpoint/2010/main" val="2722000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10</a:t>
            </a:r>
            <a:r>
              <a:rPr kumimoji="1" lang="ja-JP" altLang="en-US" dirty="0"/>
              <a:t>秒の時と</a:t>
            </a:r>
            <a:r>
              <a:rPr kumimoji="1" lang="en-US" altLang="ja-JP" dirty="0"/>
              <a:t>20</a:t>
            </a:r>
            <a:r>
              <a:rPr kumimoji="1" lang="ja-JP" altLang="en-US" dirty="0"/>
              <a:t>秒の時で</a:t>
            </a:r>
            <a:r>
              <a:rPr kumimoji="1" lang="en-US" altLang="ja-JP" dirty="0"/>
              <a:t>Pixhawk</a:t>
            </a:r>
            <a:r>
              <a:rPr kumimoji="1" lang="ja-JP" altLang="en-US" dirty="0"/>
              <a:t>を上下に動かした部分がグラフに反映できていた。</a:t>
            </a:r>
            <a:endParaRPr kumimoji="1" lang="en-US" altLang="ja-JP" dirty="0"/>
          </a:p>
          <a:p>
            <a:r>
              <a:rPr kumimoji="1" lang="ja-JP" altLang="en-US" dirty="0"/>
              <a:t>気になった点としましては、</a:t>
            </a:r>
            <a:r>
              <a:rPr kumimoji="1" lang="en-US" altLang="ja-JP" dirty="0"/>
              <a:t>z</a:t>
            </a:r>
            <a:r>
              <a:rPr kumimoji="1" lang="ja-JP" altLang="en-US" dirty="0"/>
              <a:t>軸の加速度の部分で静止しているときの加速度の値が</a:t>
            </a:r>
            <a:r>
              <a:rPr kumimoji="1" lang="en-US" altLang="ja-JP" dirty="0"/>
              <a:t>-9.25</a:t>
            </a:r>
            <a:r>
              <a:rPr kumimoji="1" lang="ja-JP" altLang="en-US" dirty="0"/>
              <a:t>程度で重力加速度というものは</a:t>
            </a:r>
            <a:r>
              <a:rPr kumimoji="1" lang="en-US" altLang="ja-JP" dirty="0"/>
              <a:t>-9.8</a:t>
            </a:r>
            <a:r>
              <a:rPr kumimoji="1" lang="ja-JP" altLang="en-US" dirty="0"/>
              <a:t>ですので</a:t>
            </a:r>
            <a:r>
              <a:rPr kumimoji="1" lang="en-US" altLang="ja-JP" dirty="0"/>
              <a:t>0.5</a:t>
            </a:r>
            <a:r>
              <a:rPr kumimoji="1" lang="ja-JP" altLang="en-US" dirty="0"/>
              <a:t>ほどずれているのが気になりました。</a:t>
            </a:r>
          </a:p>
        </p:txBody>
      </p:sp>
      <p:sp>
        <p:nvSpPr>
          <p:cNvPr id="4" name="スライド番号プレースホルダー 3"/>
          <p:cNvSpPr>
            <a:spLocks noGrp="1"/>
          </p:cNvSpPr>
          <p:nvPr>
            <p:ph type="sldNum" sz="quarter" idx="5"/>
          </p:nvPr>
        </p:nvSpPr>
        <p:spPr/>
        <p:txBody>
          <a:bodyPr/>
          <a:lstStyle/>
          <a:p>
            <a:fld id="{E70222D0-A414-45F9-866C-F5DCDD636EFA}" type="slidenum">
              <a:rPr kumimoji="1" lang="ja-JP" altLang="en-US" smtClean="0"/>
              <a:t>25</a:t>
            </a:fld>
            <a:endParaRPr kumimoji="1" lang="ja-JP" altLang="en-US"/>
          </a:p>
        </p:txBody>
      </p:sp>
    </p:spTree>
    <p:extLst>
      <p:ext uri="{BB962C8B-B14F-4D97-AF65-F5344CB8AC3E}">
        <p14:creationId xmlns:p14="http://schemas.microsoft.com/office/powerpoint/2010/main" val="11264608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E70222D0-A414-45F9-866C-F5DCDD636EFA}" type="slidenum">
              <a:rPr kumimoji="1" lang="ja-JP" altLang="en-US" smtClean="0"/>
              <a:t>26</a:t>
            </a:fld>
            <a:endParaRPr kumimoji="1" lang="ja-JP" altLang="en-US"/>
          </a:p>
        </p:txBody>
      </p:sp>
    </p:spTree>
    <p:extLst>
      <p:ext uri="{BB962C8B-B14F-4D97-AF65-F5344CB8AC3E}">
        <p14:creationId xmlns:p14="http://schemas.microsoft.com/office/powerpoint/2010/main" val="16224470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雑音による誤差ですね。</a:t>
            </a:r>
          </a:p>
        </p:txBody>
      </p:sp>
      <p:sp>
        <p:nvSpPr>
          <p:cNvPr id="4" name="スライド番号プレースホルダー 3"/>
          <p:cNvSpPr>
            <a:spLocks noGrp="1"/>
          </p:cNvSpPr>
          <p:nvPr>
            <p:ph type="sldNum" sz="quarter" idx="5"/>
          </p:nvPr>
        </p:nvSpPr>
        <p:spPr/>
        <p:txBody>
          <a:bodyPr/>
          <a:lstStyle/>
          <a:p>
            <a:fld id="{E70222D0-A414-45F9-866C-F5DCDD636EFA}" type="slidenum">
              <a:rPr kumimoji="1" lang="ja-JP" altLang="en-US" smtClean="0"/>
              <a:t>3</a:t>
            </a:fld>
            <a:endParaRPr kumimoji="1" lang="ja-JP" altLang="en-US"/>
          </a:p>
        </p:txBody>
      </p:sp>
    </p:spTree>
    <p:extLst>
      <p:ext uri="{BB962C8B-B14F-4D97-AF65-F5344CB8AC3E}">
        <p14:creationId xmlns:p14="http://schemas.microsoft.com/office/powerpoint/2010/main" val="8749882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ドローン業界でかなり使用されているフライトコントローラです。</a:t>
            </a:r>
            <a:endParaRPr kumimoji="1" lang="en-US" altLang="ja-JP" dirty="0"/>
          </a:p>
          <a:p>
            <a:r>
              <a:rPr kumimoji="1" lang="ja-JP" altLang="en-US" dirty="0"/>
              <a:t>屋内</a:t>
            </a:r>
            <a:r>
              <a:rPr kumimoji="1" lang="en-US" altLang="ja-JP" dirty="0"/>
              <a:t>GPS</a:t>
            </a:r>
            <a:r>
              <a:rPr kumimoji="1" lang="ja-JP" altLang="en-US" dirty="0"/>
              <a:t>に使用されている。</a:t>
            </a:r>
            <a:endParaRPr kumimoji="1" lang="en-US" altLang="ja-JP" dirty="0"/>
          </a:p>
        </p:txBody>
      </p:sp>
      <p:sp>
        <p:nvSpPr>
          <p:cNvPr id="4" name="スライド番号プレースホルダー 3"/>
          <p:cNvSpPr>
            <a:spLocks noGrp="1"/>
          </p:cNvSpPr>
          <p:nvPr>
            <p:ph type="sldNum" sz="quarter" idx="5"/>
          </p:nvPr>
        </p:nvSpPr>
        <p:spPr/>
        <p:txBody>
          <a:bodyPr/>
          <a:lstStyle/>
          <a:p>
            <a:fld id="{E70222D0-A414-45F9-866C-F5DCDD636EFA}" type="slidenum">
              <a:rPr kumimoji="1" lang="ja-JP" altLang="en-US" smtClean="0"/>
              <a:t>4</a:t>
            </a:fld>
            <a:endParaRPr kumimoji="1" lang="ja-JP" altLang="en-US"/>
          </a:p>
        </p:txBody>
      </p:sp>
    </p:spTree>
    <p:extLst>
      <p:ext uri="{BB962C8B-B14F-4D97-AF65-F5344CB8AC3E}">
        <p14:creationId xmlns:p14="http://schemas.microsoft.com/office/powerpoint/2010/main" val="31204639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ノート プレースホルダー 2"/>
              <p:cNvSpPr>
                <a:spLocks noGrp="1"/>
              </p:cNvSpPr>
              <p:nvPr>
                <p:ph type="body" idx="1"/>
              </p:nvPr>
            </p:nvSpPr>
            <p:spPr/>
            <p:txBody>
              <a:bodyPr/>
              <a:lstStyle/>
              <a:p>
                <a:r>
                  <a:rPr kumimoji="1" lang="en-US" altLang="ja-JP" dirty="0"/>
                  <a:t>Pixhawk</a:t>
                </a:r>
                <a:r>
                  <a:rPr kumimoji="1" lang="ja-JP" altLang="en-US" dirty="0"/>
                  <a:t>の加速度センサの値を使用して状態を予測している。</a:t>
                </a:r>
                <a:endParaRPr kumimoji="1" lang="en-US" altLang="ja-JP" dirty="0"/>
              </a:p>
              <a:p>
                <a:r>
                  <a:rPr kumimoji="1" lang="en-US" altLang="ja-JP" dirty="0"/>
                  <a:t>Z</a:t>
                </a:r>
                <a:r>
                  <a:rPr kumimoji="1" lang="ja-JP" altLang="en-US" dirty="0"/>
                  <a:t>が何なのか、</a:t>
                </a:r>
                <a:r>
                  <a:rPr kumimoji="1" lang="en-US" altLang="ja-JP" dirty="0" err="1"/>
                  <a:t>dz</a:t>
                </a:r>
                <a:r>
                  <a:rPr kumimoji="1" lang="ja-JP" altLang="en-US" dirty="0"/>
                  <a:t>が何なのか式の説明をする。　図はなくてもよい。位置は等速度運動　速度は等か速度運動</a:t>
                </a:r>
                <a:endParaRPr kumimoji="1" lang="en-US" altLang="ja-JP" dirty="0"/>
              </a:p>
              <a:p>
                <a:r>
                  <a:rPr lang="ja-JP" altLang="en-US" b="0" i="0" dirty="0">
                    <a:solidFill>
                      <a:srgbClr val="333333"/>
                    </a:solidFill>
                    <a:effectLst/>
                    <a:latin typeface="-apple-system"/>
                  </a:rPr>
                  <a:t>補足： </a:t>
                </a:r>
                <a:r>
                  <a:rPr lang="en-US" altLang="ja-JP" b="0" i="0" u="none" strike="noStrike" dirty="0" err="1">
                    <a:solidFill>
                      <a:srgbClr val="333333"/>
                    </a:solidFill>
                    <a:effectLst/>
                    <a:latin typeface="MathJax_Main-bold"/>
                  </a:rPr>
                  <a:t>w</a:t>
                </a:r>
                <a:r>
                  <a:rPr lang="en-US" altLang="ja-JP" b="0" i="0" u="none" strike="noStrike" dirty="0" err="1">
                    <a:solidFill>
                      <a:srgbClr val="333333"/>
                    </a:solidFill>
                    <a:effectLst/>
                    <a:latin typeface="MathJax_Math-italic"/>
                  </a:rPr>
                  <a:t>t</a:t>
                </a:r>
                <a:r>
                  <a:rPr lang="ja-JP" altLang="en-US" b="0" i="0" u="none" strike="noStrike" dirty="0">
                    <a:solidFill>
                      <a:srgbClr val="333333"/>
                    </a:solidFill>
                    <a:effectLst/>
                    <a:latin typeface="MathJax_Main"/>
                  </a:rPr>
                  <a:t>∼</a:t>
                </a:r>
                <a:r>
                  <a:rPr lang="en-US" altLang="ja-JP" b="0" i="0" u="none" strike="noStrike" dirty="0">
                    <a:solidFill>
                      <a:srgbClr val="333333"/>
                    </a:solidFill>
                    <a:effectLst/>
                    <a:latin typeface="MathJax_Math-italic"/>
                  </a:rPr>
                  <a:t>N</a:t>
                </a:r>
                <a:r>
                  <a:rPr lang="en-US" altLang="ja-JP" b="0" i="0" u="none" strike="noStrike" dirty="0">
                    <a:solidFill>
                      <a:srgbClr val="333333"/>
                    </a:solidFill>
                    <a:effectLst/>
                    <a:latin typeface="MathJax_Main"/>
                  </a:rPr>
                  <a:t>(</a:t>
                </a:r>
                <a:r>
                  <a:rPr lang="en-US" altLang="ja-JP" b="0" i="0" u="none" strike="noStrike" dirty="0">
                    <a:solidFill>
                      <a:srgbClr val="333333"/>
                    </a:solidFill>
                    <a:effectLst/>
                    <a:latin typeface="MathJax_Main-bold"/>
                  </a:rPr>
                  <a:t>0</a:t>
                </a:r>
                <a:r>
                  <a:rPr lang="en-US" altLang="ja-JP" b="0" i="0" u="none" strike="noStrike" dirty="0">
                    <a:solidFill>
                      <a:srgbClr val="333333"/>
                    </a:solidFill>
                    <a:effectLst/>
                    <a:latin typeface="MathJax_Main"/>
                  </a:rPr>
                  <a:t>,</a:t>
                </a:r>
                <a:r>
                  <a:rPr lang="en-US" altLang="ja-JP" b="0" i="0" u="none" strike="noStrike" dirty="0">
                    <a:solidFill>
                      <a:srgbClr val="333333"/>
                    </a:solidFill>
                    <a:effectLst/>
                    <a:latin typeface="MathJax_Math-italic"/>
                  </a:rPr>
                  <a:t>Qt</a:t>
                </a:r>
                <a:r>
                  <a:rPr lang="en-US" altLang="ja-JP" b="0" i="0" u="none" strike="noStrike" dirty="0">
                    <a:solidFill>
                      <a:srgbClr val="333333"/>
                    </a:solidFill>
                    <a:effectLst/>
                    <a:latin typeface="MathJax_Main"/>
                  </a:rPr>
                  <a:t>)</a:t>
                </a:r>
                <a:r>
                  <a:rPr lang="en-US" altLang="ja-JP" b="0" i="0" u="none" strike="noStrike" dirty="0" err="1">
                    <a:solidFill>
                      <a:srgbClr val="333333"/>
                    </a:solidFill>
                    <a:effectLst/>
                    <a:latin typeface="-apple-system"/>
                  </a:rPr>
                  <a:t>wt∼N</a:t>
                </a:r>
                <a:r>
                  <a:rPr lang="en-US" altLang="ja-JP" b="0" i="0" u="none" strike="noStrike" dirty="0">
                    <a:solidFill>
                      <a:srgbClr val="333333"/>
                    </a:solidFill>
                    <a:effectLst/>
                    <a:latin typeface="-apple-system"/>
                  </a:rPr>
                  <a:t>(0,Qt)</a:t>
                </a:r>
                <a:r>
                  <a:rPr lang="ja-JP" altLang="en-US" b="0" i="0" dirty="0">
                    <a:solidFill>
                      <a:srgbClr val="333333"/>
                    </a:solidFill>
                    <a:effectLst/>
                    <a:latin typeface="-apple-system"/>
                  </a:rPr>
                  <a:t> は「ノイズ </a:t>
                </a:r>
                <a14:m>
                  <m:oMath xmlns:m="http://schemas.openxmlformats.org/officeDocument/2006/math">
                    <m:sSub>
                      <m:sSubPr>
                        <m:ctrlPr>
                          <a:rPr lang="en-US" altLang="ja-JP" sz="1200" i="1" smtClean="0">
                            <a:solidFill>
                              <a:schemeClr val="tx1"/>
                            </a:solidFill>
                            <a:latin typeface="Cambria Math" panose="02040503050406030204" pitchFamily="18" charset="0"/>
                          </a:rPr>
                        </m:ctrlPr>
                      </m:sSubPr>
                      <m:e>
                        <m:r>
                          <a:rPr lang="en-US" altLang="ja-JP" sz="1200" i="1" smtClean="0">
                            <a:solidFill>
                              <a:schemeClr val="tx1"/>
                            </a:solidFill>
                            <a:latin typeface="Cambria Math" panose="02040503050406030204" pitchFamily="18" charset="0"/>
                          </a:rPr>
                          <m:t>𝑊</m:t>
                        </m:r>
                      </m:e>
                      <m:sub>
                        <m:r>
                          <a:rPr lang="en-US" altLang="ja-JP" sz="1200" i="1" smtClean="0">
                            <a:solidFill>
                              <a:schemeClr val="tx1"/>
                            </a:solidFill>
                            <a:latin typeface="Cambria Math" panose="02040503050406030204" pitchFamily="18" charset="0"/>
                          </a:rPr>
                          <m:t>𝑛</m:t>
                        </m:r>
                      </m:sub>
                    </m:sSub>
                  </m:oMath>
                </a14:m>
                <a:r>
                  <a:rPr lang="ja-JP" altLang="en-US" b="0" i="0" dirty="0">
                    <a:solidFill>
                      <a:srgbClr val="333333"/>
                    </a:solidFill>
                    <a:effectLst/>
                    <a:latin typeface="-apple-system"/>
                  </a:rPr>
                  <a:t>が平均 </a:t>
                </a:r>
                <a:r>
                  <a:rPr lang="en-US" altLang="ja-JP" b="0" i="0" u="none" strike="noStrike" dirty="0">
                    <a:solidFill>
                      <a:srgbClr val="333333"/>
                    </a:solidFill>
                    <a:effectLst/>
                    <a:latin typeface="MathJax_Main-bold"/>
                  </a:rPr>
                  <a:t>0</a:t>
                </a:r>
                <a:r>
                  <a:rPr lang="ja-JP" altLang="en-US" b="0" i="0" dirty="0">
                    <a:solidFill>
                      <a:srgbClr val="333333"/>
                    </a:solidFill>
                    <a:effectLst/>
                    <a:latin typeface="-apple-system"/>
                  </a:rPr>
                  <a:t> 分散 </a:t>
                </a:r>
                <a14:m>
                  <m:oMath xmlns:m="http://schemas.openxmlformats.org/officeDocument/2006/math">
                    <m:sSubSup>
                      <m:sSubSupPr>
                        <m:ctrlPr>
                          <a:rPr lang="en-US" altLang="ja-JP" sz="1200" i="1" smtClean="0">
                            <a:solidFill>
                              <a:schemeClr val="tx1"/>
                            </a:solidFill>
                            <a:latin typeface="Cambria Math" panose="02040503050406030204" pitchFamily="18" charset="0"/>
                            <a:ea typeface="Cambria Math" panose="02040503050406030204" pitchFamily="18" charset="0"/>
                          </a:rPr>
                        </m:ctrlPr>
                      </m:sSubSupPr>
                      <m:e>
                        <m:r>
                          <a:rPr lang="ja-JP" altLang="en-US" sz="1200" i="1" smtClean="0">
                            <a:solidFill>
                              <a:schemeClr val="tx1"/>
                            </a:solidFill>
                            <a:latin typeface="Cambria Math" panose="02040503050406030204" pitchFamily="18" charset="0"/>
                            <a:ea typeface="Cambria Math" panose="02040503050406030204" pitchFamily="18" charset="0"/>
                          </a:rPr>
                          <m:t>𝜎</m:t>
                        </m:r>
                      </m:e>
                      <m:sub>
                        <m:r>
                          <a:rPr lang="en-US" altLang="ja-JP" sz="1200" i="1" smtClean="0">
                            <a:solidFill>
                              <a:schemeClr val="tx1"/>
                            </a:solidFill>
                            <a:latin typeface="Cambria Math" panose="02040503050406030204" pitchFamily="18" charset="0"/>
                            <a:ea typeface="Cambria Math" panose="02040503050406030204" pitchFamily="18" charset="0"/>
                          </a:rPr>
                          <m:t>𝑊</m:t>
                        </m:r>
                      </m:sub>
                      <m:sup>
                        <m:r>
                          <a:rPr lang="en-US" altLang="ja-JP" sz="1200" i="1" smtClean="0">
                            <a:solidFill>
                              <a:schemeClr val="tx1"/>
                            </a:solidFill>
                            <a:latin typeface="Cambria Math" panose="02040503050406030204" pitchFamily="18" charset="0"/>
                            <a:ea typeface="Cambria Math" panose="02040503050406030204" pitchFamily="18" charset="0"/>
                          </a:rPr>
                          <m:t>2</m:t>
                        </m:r>
                      </m:sup>
                    </m:sSubSup>
                  </m:oMath>
                </a14:m>
                <a:r>
                  <a:rPr lang="ja-JP" altLang="en-US" b="0" i="0" dirty="0">
                    <a:solidFill>
                      <a:srgbClr val="333333"/>
                    </a:solidFill>
                    <a:effectLst/>
                    <a:latin typeface="-apple-system"/>
                  </a:rPr>
                  <a:t> の正規分布に従う」という意味です．実現値で実際にでるノイズのことを指す。</a:t>
                </a:r>
                <a:endParaRPr lang="en-US" altLang="ja-JP" b="0" i="0" dirty="0">
                  <a:solidFill>
                    <a:srgbClr val="333333"/>
                  </a:solidFill>
                  <a:effectLst/>
                  <a:latin typeface="-apple-system"/>
                </a:endParaRPr>
              </a:p>
              <a:p>
                <a:r>
                  <a:rPr lang="ja-JP" altLang="en-US" b="0" i="0" dirty="0">
                    <a:solidFill>
                      <a:srgbClr val="212529"/>
                    </a:solidFill>
                    <a:effectLst/>
                    <a:latin typeface="メイリオ" panose="020B0604030504040204" pitchFamily="50" charset="-128"/>
                    <a:ea typeface="メイリオ" panose="020B0604030504040204" pitchFamily="50" charset="-128"/>
                  </a:rPr>
                  <a:t>プラスになるかマイナスになるか半々の確率で発生するノイズだ</a:t>
                </a:r>
                <a:endParaRPr kumimoji="1" lang="ja-JP" altLang="en-US" dirty="0"/>
              </a:p>
            </p:txBody>
          </p:sp>
        </mc:Choice>
        <mc:Fallback xmlns="">
          <p:sp>
            <p:nvSpPr>
              <p:cNvPr id="3" name="ノート プレースホルダー 2"/>
              <p:cNvSpPr>
                <a:spLocks noGrp="1"/>
              </p:cNvSpPr>
              <p:nvPr>
                <p:ph type="body" idx="1"/>
              </p:nvPr>
            </p:nvSpPr>
            <p:spPr/>
            <p:txBody>
              <a:bodyPr/>
              <a:lstStyle/>
              <a:p>
                <a:r>
                  <a:rPr kumimoji="1" lang="en-US" altLang="ja-JP" dirty="0"/>
                  <a:t>Pixhawk</a:t>
                </a:r>
                <a:r>
                  <a:rPr kumimoji="1" lang="ja-JP" altLang="en-US" dirty="0"/>
                  <a:t>の加速度センサの値を使用して状態を予測している。</a:t>
                </a:r>
                <a:endParaRPr kumimoji="1" lang="en-US" altLang="ja-JP" dirty="0"/>
              </a:p>
              <a:p>
                <a:r>
                  <a:rPr kumimoji="1" lang="en-US" altLang="ja-JP" dirty="0"/>
                  <a:t>Z</a:t>
                </a:r>
                <a:r>
                  <a:rPr kumimoji="1" lang="ja-JP" altLang="en-US" dirty="0"/>
                  <a:t>が何なのか、</a:t>
                </a:r>
                <a:r>
                  <a:rPr kumimoji="1" lang="en-US" altLang="ja-JP" dirty="0" err="1"/>
                  <a:t>dz</a:t>
                </a:r>
                <a:r>
                  <a:rPr kumimoji="1" lang="ja-JP" altLang="en-US" dirty="0"/>
                  <a:t>が何なのか式の説明をする。　図はなくてもよい。位置は等速度運動　速度は等か速度運動</a:t>
                </a:r>
                <a:endParaRPr kumimoji="1" lang="en-US" altLang="ja-JP" dirty="0"/>
              </a:p>
              <a:p>
                <a:r>
                  <a:rPr lang="ja-JP" altLang="en-US" b="0" i="0" dirty="0">
                    <a:solidFill>
                      <a:srgbClr val="333333"/>
                    </a:solidFill>
                    <a:effectLst/>
                    <a:latin typeface="-apple-system"/>
                  </a:rPr>
                  <a:t>補足： </a:t>
                </a:r>
                <a:r>
                  <a:rPr lang="en-US" altLang="ja-JP" b="0" i="0" u="none" strike="noStrike" dirty="0" err="1">
                    <a:solidFill>
                      <a:srgbClr val="333333"/>
                    </a:solidFill>
                    <a:effectLst/>
                    <a:latin typeface="MathJax_Main-bold"/>
                  </a:rPr>
                  <a:t>w</a:t>
                </a:r>
                <a:r>
                  <a:rPr lang="en-US" altLang="ja-JP" b="0" i="0" u="none" strike="noStrike" dirty="0" err="1">
                    <a:solidFill>
                      <a:srgbClr val="333333"/>
                    </a:solidFill>
                    <a:effectLst/>
                    <a:latin typeface="MathJax_Math-italic"/>
                  </a:rPr>
                  <a:t>t</a:t>
                </a:r>
                <a:r>
                  <a:rPr lang="ja-JP" altLang="en-US" b="0" i="0" u="none" strike="noStrike" dirty="0">
                    <a:solidFill>
                      <a:srgbClr val="333333"/>
                    </a:solidFill>
                    <a:effectLst/>
                    <a:latin typeface="MathJax_Main"/>
                  </a:rPr>
                  <a:t>∼</a:t>
                </a:r>
                <a:r>
                  <a:rPr lang="en-US" altLang="ja-JP" b="0" i="0" u="none" strike="noStrike" dirty="0">
                    <a:solidFill>
                      <a:srgbClr val="333333"/>
                    </a:solidFill>
                    <a:effectLst/>
                    <a:latin typeface="MathJax_Math-italic"/>
                  </a:rPr>
                  <a:t>N</a:t>
                </a:r>
                <a:r>
                  <a:rPr lang="en-US" altLang="ja-JP" b="0" i="0" u="none" strike="noStrike" dirty="0">
                    <a:solidFill>
                      <a:srgbClr val="333333"/>
                    </a:solidFill>
                    <a:effectLst/>
                    <a:latin typeface="MathJax_Main"/>
                  </a:rPr>
                  <a:t>(</a:t>
                </a:r>
                <a:r>
                  <a:rPr lang="en-US" altLang="ja-JP" b="0" i="0" u="none" strike="noStrike" dirty="0">
                    <a:solidFill>
                      <a:srgbClr val="333333"/>
                    </a:solidFill>
                    <a:effectLst/>
                    <a:latin typeface="MathJax_Main-bold"/>
                  </a:rPr>
                  <a:t>0</a:t>
                </a:r>
                <a:r>
                  <a:rPr lang="en-US" altLang="ja-JP" b="0" i="0" u="none" strike="noStrike" dirty="0">
                    <a:solidFill>
                      <a:srgbClr val="333333"/>
                    </a:solidFill>
                    <a:effectLst/>
                    <a:latin typeface="MathJax_Main"/>
                  </a:rPr>
                  <a:t>,</a:t>
                </a:r>
                <a:r>
                  <a:rPr lang="en-US" altLang="ja-JP" b="0" i="0" u="none" strike="noStrike" dirty="0">
                    <a:solidFill>
                      <a:srgbClr val="333333"/>
                    </a:solidFill>
                    <a:effectLst/>
                    <a:latin typeface="MathJax_Math-italic"/>
                  </a:rPr>
                  <a:t>Qt</a:t>
                </a:r>
                <a:r>
                  <a:rPr lang="en-US" altLang="ja-JP" b="0" i="0" u="none" strike="noStrike" dirty="0">
                    <a:solidFill>
                      <a:srgbClr val="333333"/>
                    </a:solidFill>
                    <a:effectLst/>
                    <a:latin typeface="MathJax_Main"/>
                  </a:rPr>
                  <a:t>)</a:t>
                </a:r>
                <a:r>
                  <a:rPr lang="en-US" altLang="ja-JP" b="0" i="0" u="none" strike="noStrike" dirty="0" err="1">
                    <a:solidFill>
                      <a:srgbClr val="333333"/>
                    </a:solidFill>
                    <a:effectLst/>
                    <a:latin typeface="-apple-system"/>
                  </a:rPr>
                  <a:t>wt∼N</a:t>
                </a:r>
                <a:r>
                  <a:rPr lang="en-US" altLang="ja-JP" b="0" i="0" u="none" strike="noStrike" dirty="0">
                    <a:solidFill>
                      <a:srgbClr val="333333"/>
                    </a:solidFill>
                    <a:effectLst/>
                    <a:latin typeface="-apple-system"/>
                  </a:rPr>
                  <a:t>(0,Qt)</a:t>
                </a:r>
                <a:r>
                  <a:rPr lang="ja-JP" altLang="en-US" b="0" i="0" dirty="0">
                    <a:solidFill>
                      <a:srgbClr val="333333"/>
                    </a:solidFill>
                    <a:effectLst/>
                    <a:latin typeface="-apple-system"/>
                  </a:rPr>
                  <a:t> は「ノイズ </a:t>
                </a:r>
                <a:r>
                  <a:rPr lang="en-US" altLang="ja-JP" sz="1200" i="0">
                    <a:solidFill>
                      <a:schemeClr val="tx1"/>
                    </a:solidFill>
                    <a:latin typeface="Cambria Math" panose="02040503050406030204" pitchFamily="18" charset="0"/>
                  </a:rPr>
                  <a:t>𝑊_𝑛</a:t>
                </a:r>
                <a:r>
                  <a:rPr lang="ja-JP" altLang="en-US" b="0" i="0" dirty="0">
                    <a:solidFill>
                      <a:srgbClr val="333333"/>
                    </a:solidFill>
                    <a:effectLst/>
                    <a:latin typeface="-apple-system"/>
                  </a:rPr>
                  <a:t>が平均 </a:t>
                </a:r>
                <a:r>
                  <a:rPr lang="en-US" altLang="ja-JP" b="0" i="0" u="none" strike="noStrike" dirty="0">
                    <a:solidFill>
                      <a:srgbClr val="333333"/>
                    </a:solidFill>
                    <a:effectLst/>
                    <a:latin typeface="MathJax_Main-bold"/>
                  </a:rPr>
                  <a:t>0</a:t>
                </a:r>
                <a:r>
                  <a:rPr lang="ja-JP" altLang="en-US" b="0" i="0" dirty="0">
                    <a:solidFill>
                      <a:srgbClr val="333333"/>
                    </a:solidFill>
                    <a:effectLst/>
                    <a:latin typeface="-apple-system"/>
                  </a:rPr>
                  <a:t> 分散 </a:t>
                </a:r>
                <a:r>
                  <a:rPr lang="ja-JP" altLang="en-US" sz="1200" i="0">
                    <a:solidFill>
                      <a:schemeClr val="tx1"/>
                    </a:solidFill>
                    <a:latin typeface="Cambria Math" panose="02040503050406030204" pitchFamily="18" charset="0"/>
                    <a:ea typeface="Cambria Math" panose="02040503050406030204" pitchFamily="18" charset="0"/>
                  </a:rPr>
                  <a:t>𝜎</a:t>
                </a:r>
                <a:r>
                  <a:rPr lang="en-US" altLang="ja-JP" sz="1200" i="0">
                    <a:solidFill>
                      <a:schemeClr val="tx1"/>
                    </a:solidFill>
                    <a:latin typeface="Cambria Math" panose="02040503050406030204" pitchFamily="18" charset="0"/>
                    <a:ea typeface="Cambria Math" panose="02040503050406030204" pitchFamily="18" charset="0"/>
                  </a:rPr>
                  <a:t>_𝑊^2</a:t>
                </a:r>
                <a:r>
                  <a:rPr lang="ja-JP" altLang="en-US" b="0" i="0" dirty="0">
                    <a:solidFill>
                      <a:srgbClr val="333333"/>
                    </a:solidFill>
                    <a:effectLst/>
                    <a:latin typeface="-apple-system"/>
                  </a:rPr>
                  <a:t> の正規分布に従う」という意味です．</a:t>
                </a:r>
                <a:endParaRPr kumimoji="1" lang="ja-JP" altLang="en-US" dirty="0"/>
              </a:p>
            </p:txBody>
          </p:sp>
        </mc:Fallback>
      </mc:AlternateContent>
      <p:sp>
        <p:nvSpPr>
          <p:cNvPr id="4" name="スライド番号プレースホルダー 3"/>
          <p:cNvSpPr>
            <a:spLocks noGrp="1"/>
          </p:cNvSpPr>
          <p:nvPr>
            <p:ph type="sldNum" sz="quarter" idx="5"/>
          </p:nvPr>
        </p:nvSpPr>
        <p:spPr/>
        <p:txBody>
          <a:bodyPr/>
          <a:lstStyle/>
          <a:p>
            <a:fld id="{E70222D0-A414-45F9-866C-F5DCDD636EFA}" type="slidenum">
              <a:rPr kumimoji="1" lang="ja-JP" altLang="en-US" smtClean="0"/>
              <a:t>5</a:t>
            </a:fld>
            <a:endParaRPr kumimoji="1" lang="ja-JP" altLang="en-US"/>
          </a:p>
        </p:txBody>
      </p:sp>
    </p:spTree>
    <p:extLst>
      <p:ext uri="{BB962C8B-B14F-4D97-AF65-F5344CB8AC3E}">
        <p14:creationId xmlns:p14="http://schemas.microsoft.com/office/powerpoint/2010/main" val="33233785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超音波ビーコンの測定方法について説明していきます。</a:t>
            </a:r>
            <a:endParaRPr kumimoji="1" lang="en-US" altLang="ja-JP" dirty="0"/>
          </a:p>
          <a:p>
            <a:r>
              <a:rPr kumimoji="1" lang="ja-JP" altLang="en-US" dirty="0"/>
              <a:t>①：、②の順番に説明していく。最終的に</a:t>
            </a:r>
            <a:r>
              <a:rPr kumimoji="1" lang="en-US" altLang="ja-JP" dirty="0"/>
              <a:t>Mobile beacon</a:t>
            </a:r>
            <a:r>
              <a:rPr kumimoji="1" lang="ja-JP" altLang="en-US" dirty="0"/>
              <a:t>の高度測定完了となる。</a:t>
            </a:r>
          </a:p>
        </p:txBody>
      </p:sp>
      <p:sp>
        <p:nvSpPr>
          <p:cNvPr id="4" name="スライド番号プレースホルダー 3"/>
          <p:cNvSpPr>
            <a:spLocks noGrp="1"/>
          </p:cNvSpPr>
          <p:nvPr>
            <p:ph type="sldNum" sz="quarter" idx="5"/>
          </p:nvPr>
        </p:nvSpPr>
        <p:spPr/>
        <p:txBody>
          <a:bodyPr/>
          <a:lstStyle/>
          <a:p>
            <a:fld id="{E70222D0-A414-45F9-866C-F5DCDD636EFA}" type="slidenum">
              <a:rPr kumimoji="1" lang="ja-JP" altLang="en-US" smtClean="0"/>
              <a:t>6</a:t>
            </a:fld>
            <a:endParaRPr kumimoji="1" lang="ja-JP" altLang="en-US"/>
          </a:p>
        </p:txBody>
      </p:sp>
    </p:spTree>
    <p:extLst>
      <p:ext uri="{BB962C8B-B14F-4D97-AF65-F5344CB8AC3E}">
        <p14:creationId xmlns:p14="http://schemas.microsoft.com/office/powerpoint/2010/main" val="37795893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次に実際にカルマンフィルタを実装していくのですが、</a:t>
            </a:r>
            <a:r>
              <a:rPr kumimoji="1" lang="en-US" altLang="ja-JP" dirty="0" err="1"/>
              <a:t>matlab</a:t>
            </a:r>
            <a:r>
              <a:rPr kumimoji="1" lang="en-US" altLang="ja-JP" dirty="0"/>
              <a:t>/Simulink model</a:t>
            </a:r>
            <a:r>
              <a:rPr kumimoji="1" lang="ja-JP" altLang="en-US" dirty="0"/>
              <a:t>のカルマンフィルタ　ブロックを用いてカルマンフィルタの実装を行っていきます。</a:t>
            </a:r>
            <a:endParaRPr kumimoji="1" lang="en-US" altLang="ja-JP" dirty="0"/>
          </a:p>
          <a:p>
            <a:r>
              <a:rPr kumimoji="1" lang="ja-JP" altLang="en-US" dirty="0"/>
              <a:t>カルマンフィルタ後の高度をグラフで表示するまでの流れについて説明します。状態予測値の式に必要な加速度の値を取得するためのブロックと超音波ビーコンの観測値を取得するためのブロックを用意する。</a:t>
            </a:r>
            <a:endParaRPr kumimoji="1" lang="en-US" altLang="ja-JP" dirty="0"/>
          </a:p>
        </p:txBody>
      </p:sp>
      <p:sp>
        <p:nvSpPr>
          <p:cNvPr id="4" name="スライド番号プレースホルダー 3"/>
          <p:cNvSpPr>
            <a:spLocks noGrp="1"/>
          </p:cNvSpPr>
          <p:nvPr>
            <p:ph type="sldNum" sz="quarter" idx="5"/>
          </p:nvPr>
        </p:nvSpPr>
        <p:spPr/>
        <p:txBody>
          <a:bodyPr/>
          <a:lstStyle/>
          <a:p>
            <a:fld id="{E70222D0-A414-45F9-866C-F5DCDD636EFA}" type="slidenum">
              <a:rPr kumimoji="1" lang="ja-JP" altLang="en-US" smtClean="0"/>
              <a:t>7</a:t>
            </a:fld>
            <a:endParaRPr kumimoji="1" lang="ja-JP" altLang="en-US"/>
          </a:p>
        </p:txBody>
      </p:sp>
    </p:spTree>
    <p:extLst>
      <p:ext uri="{BB962C8B-B14F-4D97-AF65-F5344CB8AC3E}">
        <p14:creationId xmlns:p14="http://schemas.microsoft.com/office/powerpoint/2010/main" val="500531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高度推定精度　実験内容をわかりやすくするために、動画を使うと良いかも。</a:t>
            </a:r>
          </a:p>
        </p:txBody>
      </p:sp>
      <p:sp>
        <p:nvSpPr>
          <p:cNvPr id="4" name="スライド番号プレースホルダー 3"/>
          <p:cNvSpPr>
            <a:spLocks noGrp="1"/>
          </p:cNvSpPr>
          <p:nvPr>
            <p:ph type="sldNum" sz="quarter" idx="5"/>
          </p:nvPr>
        </p:nvSpPr>
        <p:spPr/>
        <p:txBody>
          <a:bodyPr/>
          <a:lstStyle/>
          <a:p>
            <a:fld id="{E70222D0-A414-45F9-866C-F5DCDD636EFA}" type="slidenum">
              <a:rPr kumimoji="1" lang="ja-JP" altLang="en-US" smtClean="0"/>
              <a:t>8</a:t>
            </a:fld>
            <a:endParaRPr kumimoji="1" lang="ja-JP" altLang="en-US"/>
          </a:p>
        </p:txBody>
      </p:sp>
    </p:spTree>
    <p:extLst>
      <p:ext uri="{BB962C8B-B14F-4D97-AF65-F5344CB8AC3E}">
        <p14:creationId xmlns:p14="http://schemas.microsoft.com/office/powerpoint/2010/main" val="39058321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超音波ビーコンの精度に関しましては、目標値</a:t>
            </a:r>
            <a:r>
              <a:rPr kumimoji="1" lang="en-US" altLang="ja-JP" dirty="0"/>
              <a:t>600mm</a:t>
            </a:r>
            <a:r>
              <a:rPr kumimoji="1" lang="ja-JP" altLang="en-US" dirty="0"/>
              <a:t>に到達しているため、</a:t>
            </a:r>
            <a:r>
              <a:rPr kumimoji="1" lang="en-US" altLang="ja-JP" dirty="0"/>
              <a:t>1cm</a:t>
            </a:r>
            <a:r>
              <a:rPr kumimoji="1" lang="ja-JP" altLang="en-US" dirty="0"/>
              <a:t>未満の誤差出ている。おおむねいい。</a:t>
            </a:r>
            <a:endParaRPr kumimoji="1" lang="en-US" altLang="ja-JP" dirty="0"/>
          </a:p>
          <a:p>
            <a:r>
              <a:rPr kumimoji="1" lang="ja-JP" altLang="en-US" dirty="0"/>
              <a:t>誤差の原因として、</a:t>
            </a:r>
            <a:r>
              <a:rPr kumimoji="1" lang="en-US" altLang="ja-JP" dirty="0"/>
              <a:t>stationary beacon</a:t>
            </a:r>
            <a:r>
              <a:rPr kumimoji="1" lang="ja-JP" altLang="en-US" dirty="0"/>
              <a:t>の高度設定の誤差が含まれている。</a:t>
            </a:r>
          </a:p>
        </p:txBody>
      </p:sp>
      <p:sp>
        <p:nvSpPr>
          <p:cNvPr id="4" name="スライド番号プレースホルダー 3"/>
          <p:cNvSpPr>
            <a:spLocks noGrp="1"/>
          </p:cNvSpPr>
          <p:nvPr>
            <p:ph type="sldNum" sz="quarter" idx="5"/>
          </p:nvPr>
        </p:nvSpPr>
        <p:spPr/>
        <p:txBody>
          <a:bodyPr/>
          <a:lstStyle/>
          <a:p>
            <a:fld id="{E70222D0-A414-45F9-866C-F5DCDD636EFA}" type="slidenum">
              <a:rPr kumimoji="1" lang="ja-JP" altLang="en-US" smtClean="0"/>
              <a:t>9</a:t>
            </a:fld>
            <a:endParaRPr kumimoji="1" lang="ja-JP" altLang="en-US"/>
          </a:p>
        </p:txBody>
      </p:sp>
    </p:spTree>
    <p:extLst>
      <p:ext uri="{BB962C8B-B14F-4D97-AF65-F5344CB8AC3E}">
        <p14:creationId xmlns:p14="http://schemas.microsoft.com/office/powerpoint/2010/main" val="12769288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所々測定値が切れてしまっている部分がある。</a:t>
            </a:r>
          </a:p>
        </p:txBody>
      </p:sp>
      <p:sp>
        <p:nvSpPr>
          <p:cNvPr id="4" name="スライド番号プレースホルダー 3"/>
          <p:cNvSpPr>
            <a:spLocks noGrp="1"/>
          </p:cNvSpPr>
          <p:nvPr>
            <p:ph type="sldNum" sz="quarter" idx="5"/>
          </p:nvPr>
        </p:nvSpPr>
        <p:spPr/>
        <p:txBody>
          <a:bodyPr/>
          <a:lstStyle/>
          <a:p>
            <a:fld id="{E70222D0-A414-45F9-866C-F5DCDD636EFA}" type="slidenum">
              <a:rPr kumimoji="1" lang="ja-JP" altLang="en-US" smtClean="0"/>
              <a:t>10</a:t>
            </a:fld>
            <a:endParaRPr kumimoji="1" lang="ja-JP" altLang="en-US"/>
          </a:p>
        </p:txBody>
      </p:sp>
    </p:spTree>
    <p:extLst>
      <p:ext uri="{BB962C8B-B14F-4D97-AF65-F5344CB8AC3E}">
        <p14:creationId xmlns:p14="http://schemas.microsoft.com/office/powerpoint/2010/main" val="22658682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ja-JP" altLang="en-US"/>
              <a:t>マスター タイトルの書式設定</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FFDA5CB3-BDD5-4CBC-AC24-F2545BA9737F}" type="datetime1">
              <a:rPr kumimoji="1" lang="ja-JP" altLang="en-US" smtClean="0"/>
              <a:t>2021/1/26</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E1D74C49-57A9-4D4C-82A4-646E6670D819}" type="slidenum">
              <a:rPr kumimoji="1" lang="ja-JP" altLang="en-US" smtClean="0"/>
              <a:t>‹#›</a:t>
            </a:fld>
            <a:endParaRPr kumimoji="1" lang="ja-JP" alt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698650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96046528-CA0C-40B7-93AC-C5C522B5CFE7}" type="datetime1">
              <a:rPr kumimoji="1" lang="ja-JP" altLang="en-US" smtClean="0"/>
              <a:t>2021/1/26</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E1D74C49-57A9-4D4C-82A4-646E6670D819}" type="slidenum">
              <a:rPr kumimoji="1" lang="ja-JP" altLang="en-US" smtClean="0"/>
              <a:t>‹#›</a:t>
            </a:fld>
            <a:endParaRPr kumimoji="1" lang="ja-JP" altLang="en-US"/>
          </a:p>
        </p:txBody>
      </p:sp>
    </p:spTree>
    <p:extLst>
      <p:ext uri="{BB962C8B-B14F-4D97-AF65-F5344CB8AC3E}">
        <p14:creationId xmlns:p14="http://schemas.microsoft.com/office/powerpoint/2010/main" val="21573965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縦書きタイトルと&#10;縦書きテキスト">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2ECB41F2-DFAF-4878-B659-B82C37BA73C7}" type="datetime1">
              <a:rPr kumimoji="1" lang="ja-JP" altLang="en-US" smtClean="0"/>
              <a:t>2021/1/26</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E1D74C49-57A9-4D4C-82A4-646E6670D819}" type="slidenum">
              <a:rPr kumimoji="1" lang="ja-JP" altLang="en-US" smtClean="0"/>
              <a:t>‹#›</a:t>
            </a:fld>
            <a:endParaRPr kumimoji="1" lang="ja-JP" altLang="en-US"/>
          </a:p>
        </p:txBody>
      </p:sp>
    </p:spTree>
    <p:extLst>
      <p:ext uri="{BB962C8B-B14F-4D97-AF65-F5344CB8AC3E}">
        <p14:creationId xmlns:p14="http://schemas.microsoft.com/office/powerpoint/2010/main" val="23789301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1D408B74-F781-4004-B341-755BD6809291}" type="datetime1">
              <a:rPr kumimoji="1" lang="ja-JP" altLang="en-US" smtClean="0"/>
              <a:t>2021/1/26</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E1D74C49-57A9-4D4C-82A4-646E6670D819}" type="slidenum">
              <a:rPr kumimoji="1" lang="ja-JP" altLang="en-US" smtClean="0"/>
              <a:t>‹#›</a:t>
            </a:fld>
            <a:endParaRPr kumimoji="1" lang="ja-JP" altLang="en-US"/>
          </a:p>
        </p:txBody>
      </p:sp>
    </p:spTree>
    <p:extLst>
      <p:ext uri="{BB962C8B-B14F-4D97-AF65-F5344CB8AC3E}">
        <p14:creationId xmlns:p14="http://schemas.microsoft.com/office/powerpoint/2010/main" val="19078593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セクション見出し">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ja-JP" altLang="en-US"/>
              <a:t>マスター タイトルの書式設定</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D8E22B62-E1F6-44A8-95BB-434588BDBF5F}" type="datetime1">
              <a:rPr kumimoji="1" lang="ja-JP" altLang="en-US" smtClean="0"/>
              <a:t>2021/1/26</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E1D74C49-57A9-4D4C-82A4-646E6670D819}" type="slidenum">
              <a:rPr kumimoji="1" lang="ja-JP" altLang="en-US" smtClean="0"/>
              <a:t>‹#›</a:t>
            </a:fld>
            <a:endParaRPr kumimoji="1" lang="ja-JP" alt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99291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536518E7-DC7A-41FC-BEF1-CFC38B768FE5}" type="datetime1">
              <a:rPr kumimoji="1" lang="ja-JP" altLang="en-US" smtClean="0"/>
              <a:t>2021/1/26</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E1D74C49-57A9-4D4C-82A4-646E6670D819}" type="slidenum">
              <a:rPr kumimoji="1" lang="ja-JP" altLang="en-US" smtClean="0"/>
              <a:t>‹#›</a:t>
            </a:fld>
            <a:endParaRPr kumimoji="1" lang="ja-JP" altLang="en-US"/>
          </a:p>
        </p:txBody>
      </p:sp>
    </p:spTree>
    <p:extLst>
      <p:ext uri="{BB962C8B-B14F-4D97-AF65-F5344CB8AC3E}">
        <p14:creationId xmlns:p14="http://schemas.microsoft.com/office/powerpoint/2010/main" val="34510637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1097280" y="2582334"/>
            <a:ext cx="4937760" cy="337820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6217920" y="2582334"/>
            <a:ext cx="4937760" cy="337820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F6639907-1205-4DE0-B90A-C42FE8A24E54}" type="datetime1">
              <a:rPr kumimoji="1" lang="ja-JP" altLang="en-US" smtClean="0"/>
              <a:t>2021/1/26</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E1D74C49-57A9-4D4C-82A4-646E6670D819}" type="slidenum">
              <a:rPr kumimoji="1" lang="ja-JP" altLang="en-US" smtClean="0"/>
              <a:t>‹#›</a:t>
            </a:fld>
            <a:endParaRPr kumimoji="1" lang="ja-JP" altLang="en-US"/>
          </a:p>
        </p:txBody>
      </p:sp>
    </p:spTree>
    <p:extLst>
      <p:ext uri="{BB962C8B-B14F-4D97-AF65-F5344CB8AC3E}">
        <p14:creationId xmlns:p14="http://schemas.microsoft.com/office/powerpoint/2010/main" val="8384603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C5A70F0D-9A64-4A76-84A5-2FD06C9755DF}" type="datetime1">
              <a:rPr kumimoji="1" lang="ja-JP" altLang="en-US" smtClean="0"/>
              <a:t>2021/1/26</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E1D74C49-57A9-4D4C-82A4-646E6670D819}" type="slidenum">
              <a:rPr kumimoji="1" lang="ja-JP" altLang="en-US" smtClean="0"/>
              <a:t>‹#›</a:t>
            </a:fld>
            <a:endParaRPr kumimoji="1" lang="ja-JP" altLang="en-US"/>
          </a:p>
        </p:txBody>
      </p:sp>
    </p:spTree>
    <p:extLst>
      <p:ext uri="{BB962C8B-B14F-4D97-AF65-F5344CB8AC3E}">
        <p14:creationId xmlns:p14="http://schemas.microsoft.com/office/powerpoint/2010/main" val="35831430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白紙">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341FDD48-BC6B-4E0E-8827-B470923A8FAA}" type="datetime1">
              <a:rPr kumimoji="1" lang="ja-JP" altLang="en-US" smtClean="0"/>
              <a:t>2021/1/26</a:t>
            </a:fld>
            <a:endParaRPr kumimoji="1" lang="ja-JP" alt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kumimoji="1" lang="ja-JP" altLang="en-US"/>
          </a:p>
        </p:txBody>
      </p:sp>
      <p:sp>
        <p:nvSpPr>
          <p:cNvPr id="9" name="Slide Number Placeholder 8"/>
          <p:cNvSpPr>
            <a:spLocks noGrp="1"/>
          </p:cNvSpPr>
          <p:nvPr>
            <p:ph type="sldNum" sz="quarter" idx="12"/>
          </p:nvPr>
        </p:nvSpPr>
        <p:spPr/>
        <p:txBody>
          <a:bodyPr/>
          <a:lstStyle/>
          <a:p>
            <a:fld id="{E1D74C49-57A9-4D4C-82A4-646E6670D819}" type="slidenum">
              <a:rPr kumimoji="1" lang="ja-JP" altLang="en-US" smtClean="0"/>
              <a:t>‹#›</a:t>
            </a:fld>
            <a:endParaRPr kumimoji="1" lang="ja-JP" altLang="en-US"/>
          </a:p>
        </p:txBody>
      </p:sp>
    </p:spTree>
    <p:extLst>
      <p:ext uri="{BB962C8B-B14F-4D97-AF65-F5344CB8AC3E}">
        <p14:creationId xmlns:p14="http://schemas.microsoft.com/office/powerpoint/2010/main" val="5485399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タイトル付きのコンテンツ">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ja-JP" altLang="en-US"/>
              <a:t>マスター タイトルの書式設定</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6B30D053-CCBC-495A-B4A9-15B68EEE3B94}" type="datetime1">
              <a:rPr kumimoji="1" lang="ja-JP" altLang="en-US" smtClean="0"/>
              <a:t>2021/1/26</a:t>
            </a:fld>
            <a:endParaRPr kumimoji="1" lang="ja-JP" alt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kumimoji="1" lang="ja-JP" alt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E1D74C49-57A9-4D4C-82A4-646E6670D819}" type="slidenum">
              <a:rPr kumimoji="1" lang="ja-JP" altLang="en-US" smtClean="0"/>
              <a:t>‹#›</a:t>
            </a:fld>
            <a:endParaRPr kumimoji="1" lang="ja-JP" altLang="en-US"/>
          </a:p>
        </p:txBody>
      </p:sp>
    </p:spTree>
    <p:extLst>
      <p:ext uri="{BB962C8B-B14F-4D97-AF65-F5344CB8AC3E}">
        <p14:creationId xmlns:p14="http://schemas.microsoft.com/office/powerpoint/2010/main" val="25260718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タイトル付きの図">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AF25E44E-4980-44D9-804E-B9952A9B78E4}" type="datetime1">
              <a:rPr kumimoji="1" lang="ja-JP" altLang="en-US" smtClean="0"/>
              <a:t>2021/1/26</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E1D74C49-57A9-4D4C-82A4-646E6670D819}" type="slidenum">
              <a:rPr kumimoji="1" lang="ja-JP" altLang="en-US" smtClean="0"/>
              <a:t>‹#›</a:t>
            </a:fld>
            <a:endParaRPr kumimoji="1" lang="ja-JP" altLang="en-US"/>
          </a:p>
        </p:txBody>
      </p:sp>
    </p:spTree>
    <p:extLst>
      <p:ext uri="{BB962C8B-B14F-4D97-AF65-F5344CB8AC3E}">
        <p14:creationId xmlns:p14="http://schemas.microsoft.com/office/powerpoint/2010/main" val="36577180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25FFC8F8-CFCB-48D5-BE46-8F4C15D1390B}" type="datetime1">
              <a:rPr kumimoji="1" lang="ja-JP" altLang="en-US" smtClean="0"/>
              <a:t>2021/1/26</a:t>
            </a:fld>
            <a:endParaRPr kumimoji="1" lang="ja-JP" alt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kumimoji="1" lang="ja-JP" alt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E1D74C49-57A9-4D4C-82A4-646E6670D819}" type="slidenum">
              <a:rPr kumimoji="1" lang="ja-JP" altLang="en-US" smtClean="0"/>
              <a:t>‹#›</a:t>
            </a:fld>
            <a:endParaRPr kumimoji="1" lang="ja-JP" alt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76411296"/>
      </p:ext>
    </p:extLst>
  </p:cSld>
  <p:clrMap bg1="lt1" tx1="dk1" bg2="lt2" tx2="dk2" accent1="accent1" accent2="accent2" accent3="accent3" accent4="accent4" accent5="accent5" accent6="accent6" hlink="hlink" folHlink="folHlink"/>
  <p:sldLayoutIdLst>
    <p:sldLayoutId id="2147483738" r:id="rId1"/>
    <p:sldLayoutId id="2147483739" r:id="rId2"/>
    <p:sldLayoutId id="2147483740" r:id="rId3"/>
    <p:sldLayoutId id="2147483741" r:id="rId4"/>
    <p:sldLayoutId id="2147483742" r:id="rId5"/>
    <p:sldLayoutId id="2147483743" r:id="rId6"/>
    <p:sldLayoutId id="2147483744" r:id="rId7"/>
    <p:sldLayoutId id="2147483745" r:id="rId8"/>
    <p:sldLayoutId id="2147483746" r:id="rId9"/>
    <p:sldLayoutId id="2147483747" r:id="rId10"/>
    <p:sldLayoutId id="2147483748" r:id="rId11"/>
  </p:sldLayoutIdLst>
  <p:hf hdr="0" ftr="0" dt="0"/>
  <p:txStyles>
    <p:titleStyle>
      <a:lvl1pPr algn="l" defTabSz="914400" rtl="0" eaLnBrk="1" latinLnBrk="0" hangingPunct="1">
        <a:lnSpc>
          <a:spcPct val="85000"/>
        </a:lnSpc>
        <a:spcBef>
          <a:spcPct val="0"/>
        </a:spcBef>
        <a:buNone/>
        <a:defRPr kumimoji="1"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kumimoji="1"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3.jp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hyperlink" Target="http://www.kochi-tech.ac.jp/library/ron/2001/mech/1010152.pdf"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hyperlink" Target="https://www.fa.omron.co.jp/guide/technicalguide/50/328/index.html"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0.jpg"/></Relationships>
</file>

<file path=ppt/slides/_rels/slide19.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140.png"/><Relationship Id="rId1" Type="http://schemas.openxmlformats.org/officeDocument/2006/relationships/slideLayout" Target="../slideLayouts/slideLayout2.xml"/><Relationship Id="rId4" Type="http://schemas.openxmlformats.org/officeDocument/2006/relationships/image" Target="../media/image22.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160.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3.jpeg"/><Relationship Id="rId4" Type="http://schemas.openxmlformats.org/officeDocument/2006/relationships/image" Target="../media/image29.png"/></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2.jpe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3.jpe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2.jpeg"/><Relationship Id="rId4" Type="http://schemas.openxmlformats.org/officeDocument/2006/relationships/image" Target="../media/image8.jpe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jp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2.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6BC0FD8-BEF2-47B4-88B6-E5205A8A9902}"/>
              </a:ext>
            </a:extLst>
          </p:cNvPr>
          <p:cNvSpPr>
            <a:spLocks noGrp="1"/>
          </p:cNvSpPr>
          <p:nvPr>
            <p:ph type="ctrTitle"/>
          </p:nvPr>
        </p:nvSpPr>
        <p:spPr/>
        <p:txBody>
          <a:bodyPr>
            <a:normAutofit/>
          </a:bodyPr>
          <a:lstStyle/>
          <a:p>
            <a:r>
              <a:rPr kumimoji="1" lang="ja-JP" altLang="en-US" sz="4400" dirty="0"/>
              <a:t>超音波ビーコンを使用した屋内</a:t>
            </a:r>
            <a:r>
              <a:rPr kumimoji="1" lang="en-US" altLang="ja-JP" sz="4400" dirty="0"/>
              <a:t>GPS</a:t>
            </a:r>
            <a:r>
              <a:rPr kumimoji="1" lang="ja-JP" altLang="en-US" sz="4400" dirty="0"/>
              <a:t>による位置推定と精度評価</a:t>
            </a:r>
          </a:p>
        </p:txBody>
      </p:sp>
      <p:sp>
        <p:nvSpPr>
          <p:cNvPr id="3" name="字幕 2">
            <a:extLst>
              <a:ext uri="{FF2B5EF4-FFF2-40B4-BE49-F238E27FC236}">
                <a16:creationId xmlns:a16="http://schemas.microsoft.com/office/drawing/2014/main" id="{295F16BF-C368-40C9-B4F9-18195044B788}"/>
              </a:ext>
            </a:extLst>
          </p:cNvPr>
          <p:cNvSpPr>
            <a:spLocks noGrp="1"/>
          </p:cNvSpPr>
          <p:nvPr>
            <p:ph type="subTitle" idx="1"/>
          </p:nvPr>
        </p:nvSpPr>
        <p:spPr/>
        <p:txBody>
          <a:bodyPr/>
          <a:lstStyle/>
          <a:p>
            <a:r>
              <a:rPr kumimoji="1" lang="ja-JP" altLang="en-US" dirty="0">
                <a:solidFill>
                  <a:schemeClr val="tx1"/>
                </a:solidFill>
              </a:rPr>
              <a:t>　　　　　　　　　　　　　　　　　　　　　　　秋田研究室　</a:t>
            </a:r>
            <a:r>
              <a:rPr kumimoji="1" lang="en-US" altLang="ja-JP" dirty="0">
                <a:solidFill>
                  <a:schemeClr val="tx1"/>
                </a:solidFill>
              </a:rPr>
              <a:t>17A2127 </a:t>
            </a:r>
            <a:r>
              <a:rPr kumimoji="1" lang="ja-JP" altLang="en-US" dirty="0">
                <a:solidFill>
                  <a:schemeClr val="tx1"/>
                </a:solidFill>
              </a:rPr>
              <a:t>山田竜輝</a:t>
            </a:r>
          </a:p>
        </p:txBody>
      </p:sp>
      <p:sp>
        <p:nvSpPr>
          <p:cNvPr id="4" name="スライド番号プレースホルダー 3">
            <a:extLst>
              <a:ext uri="{FF2B5EF4-FFF2-40B4-BE49-F238E27FC236}">
                <a16:creationId xmlns:a16="http://schemas.microsoft.com/office/drawing/2014/main" id="{6E66DF7E-81D7-48F8-8956-792AE1A6B7D6}"/>
              </a:ext>
            </a:extLst>
          </p:cNvPr>
          <p:cNvSpPr>
            <a:spLocks noGrp="1"/>
          </p:cNvSpPr>
          <p:nvPr>
            <p:ph type="sldNum" sz="quarter" idx="12"/>
          </p:nvPr>
        </p:nvSpPr>
        <p:spPr/>
        <p:txBody>
          <a:bodyPr/>
          <a:lstStyle/>
          <a:p>
            <a:fld id="{E1D74C49-57A9-4D4C-82A4-646E6670D819}" type="slidenum">
              <a:rPr kumimoji="1" lang="ja-JP" altLang="en-US" sz="2800" smtClean="0"/>
              <a:t>1</a:t>
            </a:fld>
            <a:endParaRPr kumimoji="1" lang="ja-JP" altLang="en-US" sz="2800" dirty="0"/>
          </a:p>
        </p:txBody>
      </p:sp>
    </p:spTree>
    <p:extLst>
      <p:ext uri="{BB962C8B-B14F-4D97-AF65-F5344CB8AC3E}">
        <p14:creationId xmlns:p14="http://schemas.microsoft.com/office/powerpoint/2010/main" val="41212157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タイトル 1">
                <a:extLst>
                  <a:ext uri="{FF2B5EF4-FFF2-40B4-BE49-F238E27FC236}">
                    <a16:creationId xmlns:a16="http://schemas.microsoft.com/office/drawing/2014/main" id="{D1B8A592-1FC9-4BCF-998B-4189636712FE}"/>
                  </a:ext>
                </a:extLst>
              </p:cNvPr>
              <p:cNvSpPr>
                <a:spLocks noGrp="1"/>
              </p:cNvSpPr>
              <p:nvPr>
                <p:ph type="title"/>
              </p:nvPr>
            </p:nvSpPr>
            <p:spPr/>
            <p:txBody>
              <a:bodyPr/>
              <a:lstStyle/>
              <a:p>
                <a:r>
                  <a:rPr kumimoji="1" lang="ja-JP" altLang="en-US" dirty="0"/>
                  <a:t>実験結果</a:t>
                </a:r>
                <a:r>
                  <a:rPr kumimoji="1" lang="ja-JP" altLang="en-US" sz="3600" dirty="0"/>
                  <a:t>（</a:t>
                </a:r>
                <a:r>
                  <a:rPr lang="en-US" altLang="ja-JP" sz="3600" dirty="0"/>
                  <a:t> </a:t>
                </a:r>
                <a14:m>
                  <m:oMath xmlns:m="http://schemas.openxmlformats.org/officeDocument/2006/math">
                    <m:sSubSup>
                      <m:sSubSupPr>
                        <m:ctrlPr>
                          <a:rPr lang="en-US" altLang="ja-JP" sz="3600" i="1" smtClean="0">
                            <a:latin typeface="Cambria Math" panose="02040503050406030204" pitchFamily="18" charset="0"/>
                          </a:rPr>
                        </m:ctrlPr>
                      </m:sSubSupPr>
                      <m:e>
                        <m:r>
                          <m:rPr>
                            <m:sty m:val="p"/>
                          </m:rPr>
                          <a:rPr lang="ja-JP" altLang="en-US" sz="3600" b="0" i="0" smtClean="0">
                            <a:latin typeface="Cambria Math" panose="02040503050406030204" pitchFamily="18" charset="0"/>
                          </a:rPr>
                          <m:t>σ</m:t>
                        </m:r>
                      </m:e>
                      <m:sub>
                        <m:r>
                          <m:rPr>
                            <m:sty m:val="p"/>
                          </m:rPr>
                          <a:rPr lang="en-US" altLang="ja-JP" sz="3600" b="0" i="0" smtClean="0">
                            <a:latin typeface="Cambria Math" panose="02040503050406030204" pitchFamily="18" charset="0"/>
                          </a:rPr>
                          <m:t>w</m:t>
                        </m:r>
                      </m:sub>
                      <m:sup>
                        <m:r>
                          <a:rPr lang="en-US" altLang="ja-JP" sz="3600" b="0" i="0" smtClean="0">
                            <a:latin typeface="Cambria Math" panose="02040503050406030204" pitchFamily="18" charset="0"/>
                          </a:rPr>
                          <m:t>2</m:t>
                        </m:r>
                      </m:sup>
                    </m:sSubSup>
                    <m:r>
                      <a:rPr lang="en-US" altLang="ja-JP" sz="3600" b="0" i="0" smtClean="0">
                        <a:latin typeface="Cambria Math" panose="02040503050406030204" pitchFamily="18" charset="0"/>
                      </a:rPr>
                      <m:t>=1.0</m:t>
                    </m:r>
                    <m:r>
                      <a:rPr lang="en-US" altLang="ja-JP" sz="3600" b="0" i="0">
                        <a:latin typeface="Cambria Math" panose="02040503050406030204" pitchFamily="18" charset="0"/>
                      </a:rPr>
                      <m:t>×</m:t>
                    </m:r>
                    <m:sSup>
                      <m:sSupPr>
                        <m:ctrlPr>
                          <a:rPr lang="en-US" altLang="ja-JP" sz="3600" i="1" smtClean="0">
                            <a:latin typeface="Cambria Math" panose="02040503050406030204" pitchFamily="18" charset="0"/>
                          </a:rPr>
                        </m:ctrlPr>
                      </m:sSupPr>
                      <m:e>
                        <m:r>
                          <a:rPr lang="en-US" altLang="ja-JP" sz="3600" b="0" i="0" smtClean="0">
                            <a:latin typeface="Cambria Math" panose="02040503050406030204" pitchFamily="18" charset="0"/>
                          </a:rPr>
                          <m:t>10</m:t>
                        </m:r>
                      </m:e>
                      <m:sup>
                        <m:r>
                          <a:rPr lang="en-US" altLang="ja-JP" sz="3600" b="0" i="0" smtClean="0">
                            <a:latin typeface="Cambria Math" panose="02040503050406030204" pitchFamily="18" charset="0"/>
                          </a:rPr>
                          <m:t>−6</m:t>
                        </m:r>
                      </m:sup>
                    </m:sSup>
                  </m:oMath>
                </a14:m>
                <a:r>
                  <a:rPr kumimoji="1" lang="en-US" altLang="ja-JP" sz="3600" dirty="0"/>
                  <a:t>,</a:t>
                </a:r>
                <a:r>
                  <a:rPr lang="en-US" altLang="ja-JP" sz="3600" dirty="0"/>
                  <a:t> </a:t>
                </a:r>
                <a14:m>
                  <m:oMath xmlns:m="http://schemas.openxmlformats.org/officeDocument/2006/math">
                    <m:sSubSup>
                      <m:sSubSupPr>
                        <m:ctrlPr>
                          <a:rPr lang="en-US" altLang="ja-JP" sz="3600" i="1" smtClean="0">
                            <a:solidFill>
                              <a:srgbClr val="FF0000"/>
                            </a:solidFill>
                            <a:latin typeface="Cambria Math" panose="02040503050406030204" pitchFamily="18" charset="0"/>
                          </a:rPr>
                        </m:ctrlPr>
                      </m:sSubSupPr>
                      <m:e>
                        <m:r>
                          <m:rPr>
                            <m:sty m:val="p"/>
                          </m:rPr>
                          <a:rPr lang="ja-JP" altLang="en-US" sz="3600" b="0" i="0">
                            <a:solidFill>
                              <a:srgbClr val="FF0000"/>
                            </a:solidFill>
                            <a:latin typeface="Cambria Math" panose="02040503050406030204" pitchFamily="18" charset="0"/>
                          </a:rPr>
                          <m:t>σ</m:t>
                        </m:r>
                      </m:e>
                      <m:sub>
                        <m:r>
                          <m:rPr>
                            <m:sty m:val="p"/>
                          </m:rPr>
                          <a:rPr lang="en-US" altLang="ja-JP" sz="3600" b="0" i="0" smtClean="0">
                            <a:solidFill>
                              <a:srgbClr val="FF0000"/>
                            </a:solidFill>
                            <a:latin typeface="Cambria Math" panose="02040503050406030204" pitchFamily="18" charset="0"/>
                          </a:rPr>
                          <m:t>v</m:t>
                        </m:r>
                      </m:sub>
                      <m:sup>
                        <m:r>
                          <a:rPr lang="en-US" altLang="ja-JP" sz="3600" b="0" i="0">
                            <a:solidFill>
                              <a:srgbClr val="FF0000"/>
                            </a:solidFill>
                            <a:latin typeface="Cambria Math" panose="02040503050406030204" pitchFamily="18" charset="0"/>
                          </a:rPr>
                          <m:t>2</m:t>
                        </m:r>
                      </m:sup>
                    </m:sSubSup>
                    <m:r>
                      <a:rPr lang="en-US" altLang="ja-JP" sz="3600" b="0" i="0">
                        <a:solidFill>
                          <a:srgbClr val="FF0000"/>
                        </a:solidFill>
                        <a:latin typeface="Cambria Math" panose="02040503050406030204" pitchFamily="18" charset="0"/>
                      </a:rPr>
                      <m:t>=1.0×</m:t>
                    </m:r>
                    <m:sSup>
                      <m:sSupPr>
                        <m:ctrlPr>
                          <a:rPr lang="en-US" altLang="ja-JP" sz="3600" i="1">
                            <a:solidFill>
                              <a:srgbClr val="FF0000"/>
                            </a:solidFill>
                            <a:latin typeface="Cambria Math" panose="02040503050406030204" pitchFamily="18" charset="0"/>
                          </a:rPr>
                        </m:ctrlPr>
                      </m:sSupPr>
                      <m:e>
                        <m:r>
                          <a:rPr lang="en-US" altLang="ja-JP" sz="3600" b="0" i="0">
                            <a:solidFill>
                              <a:srgbClr val="FF0000"/>
                            </a:solidFill>
                            <a:latin typeface="Cambria Math" panose="02040503050406030204" pitchFamily="18" charset="0"/>
                          </a:rPr>
                          <m:t>10</m:t>
                        </m:r>
                      </m:e>
                      <m:sup>
                        <m:r>
                          <a:rPr lang="en-US" altLang="ja-JP" sz="3600" b="0" i="0">
                            <a:solidFill>
                              <a:srgbClr val="FF0000"/>
                            </a:solidFill>
                            <a:latin typeface="Cambria Math" panose="02040503050406030204" pitchFamily="18" charset="0"/>
                          </a:rPr>
                          <m:t>−</m:t>
                        </m:r>
                        <m:r>
                          <a:rPr lang="en-US" altLang="ja-JP" sz="3600" b="0" i="0" smtClean="0">
                            <a:solidFill>
                              <a:srgbClr val="FF0000"/>
                            </a:solidFill>
                            <a:latin typeface="Cambria Math" panose="02040503050406030204" pitchFamily="18" charset="0"/>
                          </a:rPr>
                          <m:t>8</m:t>
                        </m:r>
                      </m:sup>
                    </m:sSup>
                    <m:r>
                      <a:rPr lang="en-US" altLang="ja-JP" sz="3600" b="0" i="0">
                        <a:solidFill>
                          <a:srgbClr val="FF0000"/>
                        </a:solidFill>
                        <a:latin typeface="Cambria Math" panose="02040503050406030204" pitchFamily="18" charset="0"/>
                      </a:rPr>
                      <m:t> </m:t>
                    </m:r>
                  </m:oMath>
                </a14:m>
                <a:r>
                  <a:rPr kumimoji="1" lang="ja-JP" altLang="en-US" sz="3600" dirty="0"/>
                  <a:t>）</a:t>
                </a:r>
              </a:p>
            </p:txBody>
          </p:sp>
        </mc:Choice>
        <mc:Fallback xmlns="">
          <p:sp>
            <p:nvSpPr>
              <p:cNvPr id="2" name="タイトル 1">
                <a:extLst>
                  <a:ext uri="{FF2B5EF4-FFF2-40B4-BE49-F238E27FC236}">
                    <a16:creationId xmlns:a16="http://schemas.microsoft.com/office/drawing/2014/main" id="{D1B8A592-1FC9-4BCF-998B-4189636712FE}"/>
                  </a:ext>
                </a:extLst>
              </p:cNvPr>
              <p:cNvSpPr>
                <a:spLocks noGrp="1" noRot="1" noChangeAspect="1" noMove="1" noResize="1" noEditPoints="1" noAdjustHandles="1" noChangeArrowheads="1" noChangeShapeType="1" noTextEdit="1"/>
              </p:cNvSpPr>
              <p:nvPr>
                <p:ph type="title"/>
              </p:nvPr>
            </p:nvSpPr>
            <p:spPr>
              <a:blipFill>
                <a:blip r:embed="rId3"/>
                <a:stretch>
                  <a:fillRect l="-2727" b="-21429"/>
                </a:stretch>
              </a:blipFill>
            </p:spPr>
            <p:txBody>
              <a:bodyPr/>
              <a:lstStyle/>
              <a:p>
                <a:r>
                  <a:rPr lang="ja-JP" altLang="en-US">
                    <a:noFill/>
                  </a:rPr>
                  <a:t> </a:t>
                </a:r>
              </a:p>
            </p:txBody>
          </p:sp>
        </mc:Fallback>
      </mc:AlternateContent>
      <p:pic>
        <p:nvPicPr>
          <p:cNvPr id="6" name="コンテンツ プレースホルダー 5">
            <a:extLst>
              <a:ext uri="{FF2B5EF4-FFF2-40B4-BE49-F238E27FC236}">
                <a16:creationId xmlns:a16="http://schemas.microsoft.com/office/drawing/2014/main" id="{448F5055-48A2-48A8-887A-3263C9D7322B}"/>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2103771" y="1828508"/>
            <a:ext cx="7984457" cy="4022725"/>
          </a:xfrm>
        </p:spPr>
      </p:pic>
      <p:sp>
        <p:nvSpPr>
          <p:cNvPr id="4" name="スライド番号プレースホルダー 3">
            <a:extLst>
              <a:ext uri="{FF2B5EF4-FFF2-40B4-BE49-F238E27FC236}">
                <a16:creationId xmlns:a16="http://schemas.microsoft.com/office/drawing/2014/main" id="{3C84A0FD-9DF5-4A33-A2FD-7811BA4E42C5}"/>
              </a:ext>
            </a:extLst>
          </p:cNvPr>
          <p:cNvSpPr>
            <a:spLocks noGrp="1"/>
          </p:cNvSpPr>
          <p:nvPr>
            <p:ph type="sldNum" sz="quarter" idx="12"/>
          </p:nvPr>
        </p:nvSpPr>
        <p:spPr/>
        <p:txBody>
          <a:bodyPr/>
          <a:lstStyle/>
          <a:p>
            <a:fld id="{E1D74C49-57A9-4D4C-82A4-646E6670D819}" type="slidenum">
              <a:rPr kumimoji="1" lang="ja-JP" altLang="en-US" smtClean="0"/>
              <a:t>10</a:t>
            </a:fld>
            <a:endParaRPr kumimoji="1" lang="ja-JP" altLang="en-US"/>
          </a:p>
        </p:txBody>
      </p:sp>
      <p:sp>
        <p:nvSpPr>
          <p:cNvPr id="7" name="テキスト ボックス 6">
            <a:extLst>
              <a:ext uri="{FF2B5EF4-FFF2-40B4-BE49-F238E27FC236}">
                <a16:creationId xmlns:a16="http://schemas.microsoft.com/office/drawing/2014/main" id="{BC858E5C-2612-4D42-8E3C-BDF226406AFB}"/>
              </a:ext>
            </a:extLst>
          </p:cNvPr>
          <p:cNvSpPr txBox="1"/>
          <p:nvPr/>
        </p:nvSpPr>
        <p:spPr>
          <a:xfrm>
            <a:off x="1752667" y="5648067"/>
            <a:ext cx="10556351" cy="923330"/>
          </a:xfrm>
          <a:prstGeom prst="rect">
            <a:avLst/>
          </a:prstGeom>
          <a:noFill/>
        </p:spPr>
        <p:txBody>
          <a:bodyPr wrap="none" rtlCol="0">
            <a:spAutoFit/>
          </a:bodyPr>
          <a:lstStyle/>
          <a:p>
            <a:r>
              <a:rPr kumimoji="1" lang="ja-JP" altLang="en-US" b="1" dirty="0"/>
              <a:t>実験条件：</a:t>
            </a:r>
            <a:r>
              <a:rPr kumimoji="1" lang="en-US" altLang="ja-JP" b="1" dirty="0"/>
              <a:t>40</a:t>
            </a:r>
            <a:r>
              <a:rPr kumimoji="1" lang="ja-JP" altLang="en-US" b="1" dirty="0"/>
              <a:t>秒間上下運動</a:t>
            </a:r>
            <a:endParaRPr kumimoji="1" lang="en-US" altLang="ja-JP" b="1" dirty="0"/>
          </a:p>
          <a:p>
            <a:r>
              <a:rPr kumimoji="1" lang="ja-JP" altLang="en-US" b="1" dirty="0"/>
              <a:t>　　　　　　　地面から</a:t>
            </a:r>
            <a:r>
              <a:rPr kumimoji="1" lang="en-US" altLang="ja-JP" b="1" dirty="0"/>
              <a:t>600mm</a:t>
            </a:r>
            <a:r>
              <a:rPr kumimoji="1" lang="ja-JP" altLang="en-US" b="1" dirty="0"/>
              <a:t>の所まで超音波ビーコン（</a:t>
            </a:r>
            <a:r>
              <a:rPr kumimoji="1" lang="en-US" altLang="ja-JP" b="1" dirty="0"/>
              <a:t>mobile beacon</a:t>
            </a:r>
            <a:r>
              <a:rPr kumimoji="1" lang="ja-JP" altLang="en-US" b="1" dirty="0"/>
              <a:t>）と</a:t>
            </a:r>
            <a:r>
              <a:rPr kumimoji="1" lang="en-US" altLang="ja-JP" b="1" dirty="0"/>
              <a:t>Pixhawk</a:t>
            </a:r>
            <a:r>
              <a:rPr kumimoji="1" lang="ja-JP" altLang="en-US" b="1" dirty="0"/>
              <a:t>を手動で上下運動している。</a:t>
            </a:r>
          </a:p>
          <a:p>
            <a:endParaRPr kumimoji="1" lang="ja-JP" altLang="en-US" dirty="0"/>
          </a:p>
        </p:txBody>
      </p:sp>
      <p:sp>
        <p:nvSpPr>
          <p:cNvPr id="8" name="テキスト ボックス 7">
            <a:extLst>
              <a:ext uri="{FF2B5EF4-FFF2-40B4-BE49-F238E27FC236}">
                <a16:creationId xmlns:a16="http://schemas.microsoft.com/office/drawing/2014/main" id="{0576ACF8-59DD-4169-970F-B957D6A3B36F}"/>
              </a:ext>
            </a:extLst>
          </p:cNvPr>
          <p:cNvSpPr txBox="1"/>
          <p:nvPr/>
        </p:nvSpPr>
        <p:spPr>
          <a:xfrm>
            <a:off x="3994952" y="573625"/>
            <a:ext cx="5724644" cy="646331"/>
          </a:xfrm>
          <a:prstGeom prst="rect">
            <a:avLst/>
          </a:prstGeom>
          <a:noFill/>
        </p:spPr>
        <p:txBody>
          <a:bodyPr wrap="none" rtlCol="0">
            <a:spAutoFit/>
          </a:bodyPr>
          <a:lstStyle/>
          <a:p>
            <a:r>
              <a:rPr kumimoji="1" lang="ja-JP" altLang="en-US" dirty="0"/>
              <a:t>システムノイズの分散値　　　　　　　</a:t>
            </a:r>
            <a:r>
              <a:rPr kumimoji="1" lang="ja-JP" altLang="en-US" dirty="0">
                <a:solidFill>
                  <a:srgbClr val="FF0000"/>
                </a:solidFill>
              </a:rPr>
              <a:t>観測ノイズの分散値　</a:t>
            </a:r>
            <a:endParaRPr kumimoji="1" lang="ja-JP" altLang="en-US" dirty="0">
              <a:solidFill>
                <a:srgbClr val="FF0000"/>
              </a:solidFill>
              <a:highlight>
                <a:srgbClr val="FFFF00"/>
              </a:highlight>
            </a:endParaRPr>
          </a:p>
          <a:p>
            <a:endParaRPr kumimoji="1" lang="ja-JP" altLang="en-US" dirty="0"/>
          </a:p>
        </p:txBody>
      </p:sp>
    </p:spTree>
    <p:extLst>
      <p:ext uri="{BB962C8B-B14F-4D97-AF65-F5344CB8AC3E}">
        <p14:creationId xmlns:p14="http://schemas.microsoft.com/office/powerpoint/2010/main" val="34579507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294AF50-240D-44E0-A8C8-4DE9E794A219}"/>
              </a:ext>
            </a:extLst>
          </p:cNvPr>
          <p:cNvSpPr>
            <a:spLocks noGrp="1"/>
          </p:cNvSpPr>
          <p:nvPr>
            <p:ph type="title"/>
          </p:nvPr>
        </p:nvSpPr>
        <p:spPr/>
        <p:txBody>
          <a:bodyPr/>
          <a:lstStyle/>
          <a:p>
            <a:r>
              <a:rPr lang="ja-JP" altLang="en-US" dirty="0"/>
              <a:t>卒業研究のまとめ</a:t>
            </a:r>
            <a:endParaRPr kumimoji="1" lang="ja-JP" altLang="en-US" dirty="0"/>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2E35FBC5-4E18-4832-AF0E-74FBEC667E49}"/>
                  </a:ext>
                </a:extLst>
              </p:cNvPr>
              <p:cNvSpPr>
                <a:spLocks noGrp="1"/>
              </p:cNvSpPr>
              <p:nvPr>
                <p:ph idx="1"/>
              </p:nvPr>
            </p:nvSpPr>
            <p:spPr/>
            <p:txBody>
              <a:bodyPr>
                <a:normAutofit/>
              </a:bodyPr>
              <a:lstStyle/>
              <a:p>
                <a:pPr>
                  <a:spcBef>
                    <a:spcPts val="0"/>
                  </a:spcBef>
                  <a:buFont typeface="Wingdings" panose="05000000000000000000" pitchFamily="2" charset="2"/>
                  <a:buChar char="u"/>
                </a:pPr>
                <a:r>
                  <a:rPr lang="ja-JP" altLang="en-US" b="1" dirty="0"/>
                  <a:t>本研究では、超音波ビーコンと</a:t>
                </a:r>
                <a:r>
                  <a:rPr lang="en-US" altLang="ja-JP" b="1" dirty="0"/>
                  <a:t>IMU</a:t>
                </a:r>
                <a:r>
                  <a:rPr lang="ja-JP" altLang="en-US" b="1" dirty="0"/>
                  <a:t>センサを用いた複合センサによる位置計測システムを</a:t>
                </a:r>
                <a:endParaRPr lang="en-US" altLang="ja-JP" b="1" dirty="0"/>
              </a:p>
              <a:p>
                <a:pPr marL="0" indent="0">
                  <a:spcBef>
                    <a:spcPts val="0"/>
                  </a:spcBef>
                  <a:buNone/>
                </a:pPr>
                <a:r>
                  <a:rPr lang="ja-JP" altLang="en-US" b="1" dirty="0"/>
                  <a:t>　　構築し、カルマンフィルタによって位置推定を行う方法を検討した。また、カルマンフィルタ</a:t>
                </a:r>
                <a:endParaRPr lang="en-US" altLang="ja-JP" b="1" dirty="0"/>
              </a:p>
              <a:p>
                <a:pPr marL="0" indent="0">
                  <a:spcBef>
                    <a:spcPts val="0"/>
                  </a:spcBef>
                  <a:buNone/>
                </a:pPr>
                <a:r>
                  <a:rPr lang="ja-JP" altLang="en-US" b="1" dirty="0"/>
                  <a:t>　　の観測ノイズの設定により、位置推定に与える影響について実験を行った。</a:t>
                </a:r>
                <a:endParaRPr kumimoji="1" lang="ja-JP" altLang="en-US" dirty="0"/>
              </a:p>
              <a:p>
                <a:pPr marL="0" indent="0">
                  <a:spcBef>
                    <a:spcPts val="0"/>
                  </a:spcBef>
                  <a:buNone/>
                </a:pPr>
                <a:r>
                  <a:rPr kumimoji="1" lang="ja-JP" altLang="en-US" b="1" dirty="0"/>
                  <a:t>　　　　　　　　　　　</a:t>
                </a:r>
                <a:endParaRPr kumimoji="1" lang="en-US" altLang="ja-JP" b="1" dirty="0"/>
              </a:p>
              <a:p>
                <a:pPr marL="0" indent="0">
                  <a:spcBef>
                    <a:spcPts val="600"/>
                  </a:spcBef>
                  <a:spcAft>
                    <a:spcPts val="0"/>
                  </a:spcAft>
                  <a:buNone/>
                </a:pPr>
                <a:r>
                  <a:rPr lang="ja-JP" altLang="en-US" b="1" dirty="0"/>
                  <a:t>　　カルマンフィルタによる高度推定値と超音波ビーコンの測定値の比較の結果</a:t>
                </a:r>
                <a:endParaRPr lang="en-US" altLang="ja-JP" b="1" dirty="0"/>
              </a:p>
              <a:p>
                <a:pPr marL="0" indent="0">
                  <a:spcBef>
                    <a:spcPts val="600"/>
                  </a:spcBef>
                  <a:spcAft>
                    <a:spcPts val="0"/>
                  </a:spcAft>
                  <a:buNone/>
                </a:pPr>
                <a:r>
                  <a:rPr lang="ja-JP" altLang="en-US" b="1" dirty="0"/>
                  <a:t>　　システムノイズ：</a:t>
                </a:r>
                <a14:m>
                  <m:oMath xmlns:m="http://schemas.openxmlformats.org/officeDocument/2006/math">
                    <m:sSubSup>
                      <m:sSubSupPr>
                        <m:ctrlPr>
                          <a:rPr lang="en-US" altLang="ja-JP" sz="2000" i="1" smtClean="0">
                            <a:latin typeface="Cambria Math" panose="02040503050406030204" pitchFamily="18" charset="0"/>
                          </a:rPr>
                        </m:ctrlPr>
                      </m:sSubSupPr>
                      <m:e>
                        <m:r>
                          <m:rPr>
                            <m:sty m:val="p"/>
                          </m:rPr>
                          <a:rPr lang="ja-JP" altLang="en-US" sz="2000" b="0" i="0" smtClean="0">
                            <a:latin typeface="Cambria Math" panose="02040503050406030204" pitchFamily="18" charset="0"/>
                          </a:rPr>
                          <m:t>σ</m:t>
                        </m:r>
                      </m:e>
                      <m:sub>
                        <m:r>
                          <m:rPr>
                            <m:sty m:val="p"/>
                          </m:rPr>
                          <a:rPr lang="en-US" altLang="ja-JP" sz="2000" b="0" i="0" smtClean="0">
                            <a:latin typeface="Cambria Math" panose="02040503050406030204" pitchFamily="18" charset="0"/>
                          </a:rPr>
                          <m:t>w</m:t>
                        </m:r>
                      </m:sub>
                      <m:sup>
                        <m:r>
                          <a:rPr lang="en-US" altLang="ja-JP" sz="2000" b="0" i="0" smtClean="0">
                            <a:latin typeface="Cambria Math" panose="02040503050406030204" pitchFamily="18" charset="0"/>
                          </a:rPr>
                          <m:t>2</m:t>
                        </m:r>
                      </m:sup>
                    </m:sSubSup>
                    <m:r>
                      <a:rPr lang="en-US" altLang="ja-JP" sz="2000" b="0" i="0" smtClean="0">
                        <a:latin typeface="Cambria Math" panose="02040503050406030204" pitchFamily="18" charset="0"/>
                      </a:rPr>
                      <m:t>=1.0</m:t>
                    </m:r>
                    <m:r>
                      <a:rPr lang="en-US" altLang="ja-JP" sz="2000" b="0" i="0">
                        <a:latin typeface="Cambria Math" panose="02040503050406030204" pitchFamily="18" charset="0"/>
                      </a:rPr>
                      <m:t>×</m:t>
                    </m:r>
                    <m:sSup>
                      <m:sSupPr>
                        <m:ctrlPr>
                          <a:rPr lang="en-US" altLang="ja-JP" sz="2000" i="1" smtClean="0">
                            <a:latin typeface="Cambria Math" panose="02040503050406030204" pitchFamily="18" charset="0"/>
                          </a:rPr>
                        </m:ctrlPr>
                      </m:sSupPr>
                      <m:e>
                        <m:r>
                          <a:rPr lang="en-US" altLang="ja-JP" sz="2000" b="0" i="0" smtClean="0">
                            <a:latin typeface="Cambria Math" panose="02040503050406030204" pitchFamily="18" charset="0"/>
                          </a:rPr>
                          <m:t>10</m:t>
                        </m:r>
                      </m:e>
                      <m:sup>
                        <m:r>
                          <a:rPr lang="en-US" altLang="ja-JP" sz="2000" b="0" i="0" smtClean="0">
                            <a:latin typeface="Cambria Math" panose="02040503050406030204" pitchFamily="18" charset="0"/>
                          </a:rPr>
                          <m:t>−6</m:t>
                        </m:r>
                      </m:sup>
                    </m:sSup>
                  </m:oMath>
                </a14:m>
                <a:endParaRPr lang="en-US" altLang="ja-JP" b="1" dirty="0"/>
              </a:p>
              <a:p>
                <a:pPr marL="0" indent="0">
                  <a:spcBef>
                    <a:spcPts val="600"/>
                  </a:spcBef>
                  <a:spcAft>
                    <a:spcPts val="0"/>
                  </a:spcAft>
                  <a:buNone/>
                </a:pPr>
                <a:r>
                  <a:rPr lang="ja-JP" altLang="en-US" b="1" dirty="0"/>
                  <a:t>　　観測ノイズ　　  </a:t>
                </a:r>
                <a:r>
                  <a:rPr lang="en-US" altLang="ja-JP" b="1" dirty="0"/>
                  <a:t>: </a:t>
                </a:r>
                <a14:m>
                  <m:oMath xmlns:m="http://schemas.openxmlformats.org/officeDocument/2006/math">
                    <m:sSubSup>
                      <m:sSubSupPr>
                        <m:ctrlPr>
                          <a:rPr lang="en-US" altLang="ja-JP" sz="2000" i="1" smtClean="0">
                            <a:solidFill>
                              <a:srgbClr val="FF0000"/>
                            </a:solidFill>
                            <a:latin typeface="Cambria Math" panose="02040503050406030204" pitchFamily="18" charset="0"/>
                          </a:rPr>
                        </m:ctrlPr>
                      </m:sSubSupPr>
                      <m:e>
                        <m:r>
                          <m:rPr>
                            <m:sty m:val="p"/>
                          </m:rPr>
                          <a:rPr lang="ja-JP" altLang="en-US" sz="2000" b="0" i="0">
                            <a:solidFill>
                              <a:srgbClr val="FF0000"/>
                            </a:solidFill>
                            <a:latin typeface="Cambria Math" panose="02040503050406030204" pitchFamily="18" charset="0"/>
                          </a:rPr>
                          <m:t>σ</m:t>
                        </m:r>
                      </m:e>
                      <m:sub>
                        <m:r>
                          <m:rPr>
                            <m:sty m:val="p"/>
                          </m:rPr>
                          <a:rPr lang="en-US" altLang="ja-JP" sz="2000" b="0" i="0" smtClean="0">
                            <a:solidFill>
                              <a:srgbClr val="FF0000"/>
                            </a:solidFill>
                            <a:latin typeface="Cambria Math" panose="02040503050406030204" pitchFamily="18" charset="0"/>
                          </a:rPr>
                          <m:t>v</m:t>
                        </m:r>
                      </m:sub>
                      <m:sup>
                        <m:r>
                          <a:rPr lang="en-US" altLang="ja-JP" sz="2000" b="0" i="0">
                            <a:solidFill>
                              <a:srgbClr val="FF0000"/>
                            </a:solidFill>
                            <a:latin typeface="Cambria Math" panose="02040503050406030204" pitchFamily="18" charset="0"/>
                          </a:rPr>
                          <m:t>2</m:t>
                        </m:r>
                      </m:sup>
                    </m:sSubSup>
                    <m:r>
                      <a:rPr lang="en-US" altLang="ja-JP" sz="2000" b="0" i="0">
                        <a:solidFill>
                          <a:srgbClr val="FF0000"/>
                        </a:solidFill>
                        <a:latin typeface="Cambria Math" panose="02040503050406030204" pitchFamily="18" charset="0"/>
                      </a:rPr>
                      <m:t>=1.</m:t>
                    </m:r>
                    <m:r>
                      <a:rPr lang="en-US" altLang="ja-JP" sz="2000" b="0" i="0" smtClean="0">
                        <a:solidFill>
                          <a:srgbClr val="FF0000"/>
                        </a:solidFill>
                        <a:latin typeface="Cambria Math" panose="02040503050406030204" pitchFamily="18" charset="0"/>
                      </a:rPr>
                      <m:t>0</m:t>
                    </m:r>
                    <m:r>
                      <a:rPr lang="en-US" altLang="ja-JP" sz="2000" b="0" i="0">
                        <a:solidFill>
                          <a:srgbClr val="FF0000"/>
                        </a:solidFill>
                        <a:latin typeface="Cambria Math" panose="02040503050406030204" pitchFamily="18" charset="0"/>
                      </a:rPr>
                      <m:t> </m:t>
                    </m:r>
                  </m:oMath>
                </a14:m>
                <a:r>
                  <a:rPr lang="en-US" altLang="ja-JP" b="1" dirty="0"/>
                  <a:t>         </a:t>
                </a:r>
                <a:r>
                  <a:rPr lang="ja-JP" altLang="en-US" b="1" dirty="0"/>
                  <a:t>　　　超音波ビーコンの測定値との差が大きくなる。</a:t>
                </a:r>
                <a:endParaRPr lang="en-US" altLang="ja-JP" b="1" dirty="0"/>
              </a:p>
              <a:p>
                <a:pPr marL="0" indent="0">
                  <a:spcBef>
                    <a:spcPts val="600"/>
                  </a:spcBef>
                  <a:spcAft>
                    <a:spcPts val="0"/>
                  </a:spcAft>
                  <a:buNone/>
                </a:pPr>
                <a:r>
                  <a:rPr lang="en-US" altLang="ja-JP" b="1" dirty="0"/>
                  <a:t>                                  : </a:t>
                </a:r>
                <a14:m>
                  <m:oMath xmlns:m="http://schemas.openxmlformats.org/officeDocument/2006/math">
                    <m:sSubSup>
                      <m:sSubSupPr>
                        <m:ctrlPr>
                          <a:rPr lang="en-US" altLang="ja-JP" sz="2000" i="1" smtClean="0">
                            <a:solidFill>
                              <a:srgbClr val="FF0000"/>
                            </a:solidFill>
                            <a:latin typeface="Cambria Math" panose="02040503050406030204" pitchFamily="18" charset="0"/>
                          </a:rPr>
                        </m:ctrlPr>
                      </m:sSubSupPr>
                      <m:e>
                        <m:r>
                          <m:rPr>
                            <m:sty m:val="p"/>
                          </m:rPr>
                          <a:rPr lang="ja-JP" altLang="en-US" sz="2000" b="0" i="0">
                            <a:solidFill>
                              <a:srgbClr val="FF0000"/>
                            </a:solidFill>
                            <a:latin typeface="Cambria Math" panose="02040503050406030204" pitchFamily="18" charset="0"/>
                          </a:rPr>
                          <m:t>σ</m:t>
                        </m:r>
                      </m:e>
                      <m:sub>
                        <m:r>
                          <m:rPr>
                            <m:sty m:val="p"/>
                          </m:rPr>
                          <a:rPr lang="en-US" altLang="ja-JP" sz="2000" b="0" i="0" smtClean="0">
                            <a:solidFill>
                              <a:srgbClr val="FF0000"/>
                            </a:solidFill>
                            <a:latin typeface="Cambria Math" panose="02040503050406030204" pitchFamily="18" charset="0"/>
                          </a:rPr>
                          <m:t>v</m:t>
                        </m:r>
                      </m:sub>
                      <m:sup>
                        <m:r>
                          <a:rPr lang="en-US" altLang="ja-JP" sz="2000" b="0" i="0">
                            <a:solidFill>
                              <a:srgbClr val="FF0000"/>
                            </a:solidFill>
                            <a:latin typeface="Cambria Math" panose="02040503050406030204" pitchFamily="18" charset="0"/>
                          </a:rPr>
                          <m:t>2</m:t>
                        </m:r>
                      </m:sup>
                    </m:sSubSup>
                    <m:r>
                      <a:rPr lang="en-US" altLang="ja-JP" sz="2000" b="0" i="0">
                        <a:solidFill>
                          <a:srgbClr val="FF0000"/>
                        </a:solidFill>
                        <a:latin typeface="Cambria Math" panose="02040503050406030204" pitchFamily="18" charset="0"/>
                      </a:rPr>
                      <m:t>=1.</m:t>
                    </m:r>
                    <m:r>
                      <a:rPr lang="en-US" altLang="ja-JP" sz="2000" b="0" i="0" smtClean="0">
                        <a:solidFill>
                          <a:srgbClr val="FF0000"/>
                        </a:solidFill>
                        <a:latin typeface="Cambria Math" panose="02040503050406030204" pitchFamily="18" charset="0"/>
                      </a:rPr>
                      <m:t>0</m:t>
                    </m:r>
                    <m:r>
                      <a:rPr lang="en-US" altLang="ja-JP" sz="2000" b="0" i="0">
                        <a:solidFill>
                          <a:srgbClr val="FF0000"/>
                        </a:solidFill>
                        <a:latin typeface="Cambria Math" panose="02040503050406030204" pitchFamily="18" charset="0"/>
                      </a:rPr>
                      <m:t> </m:t>
                    </m:r>
                    <m:r>
                      <a:rPr lang="en-US" altLang="ja-JP">
                        <a:solidFill>
                          <a:srgbClr val="FF0000"/>
                        </a:solidFill>
                        <a:latin typeface="Cambria Math" panose="02040503050406030204" pitchFamily="18" charset="0"/>
                      </a:rPr>
                      <m:t>×</m:t>
                    </m:r>
                    <m:sSup>
                      <m:sSupPr>
                        <m:ctrlPr>
                          <a:rPr lang="en-US" altLang="ja-JP" i="1">
                            <a:solidFill>
                              <a:srgbClr val="FF0000"/>
                            </a:solidFill>
                            <a:latin typeface="Cambria Math" panose="02040503050406030204" pitchFamily="18" charset="0"/>
                          </a:rPr>
                        </m:ctrlPr>
                      </m:sSupPr>
                      <m:e>
                        <m:r>
                          <a:rPr lang="en-US" altLang="ja-JP">
                            <a:solidFill>
                              <a:srgbClr val="FF0000"/>
                            </a:solidFill>
                            <a:latin typeface="Cambria Math" panose="02040503050406030204" pitchFamily="18" charset="0"/>
                          </a:rPr>
                          <m:t>10</m:t>
                        </m:r>
                      </m:e>
                      <m:sup>
                        <m:r>
                          <a:rPr lang="en-US" altLang="ja-JP">
                            <a:solidFill>
                              <a:srgbClr val="FF0000"/>
                            </a:solidFill>
                            <a:latin typeface="Cambria Math" panose="02040503050406030204" pitchFamily="18" charset="0"/>
                          </a:rPr>
                          <m:t>−8</m:t>
                        </m:r>
                      </m:sup>
                    </m:sSup>
                    <m:r>
                      <a:rPr lang="ja-JP" altLang="en-US" i="1" smtClean="0">
                        <a:solidFill>
                          <a:srgbClr val="FF0000"/>
                        </a:solidFill>
                        <a:latin typeface="Cambria Math" panose="02040503050406030204" pitchFamily="18" charset="0"/>
                      </a:rPr>
                      <m:t>　</m:t>
                    </m:r>
                  </m:oMath>
                </a14:m>
                <a:r>
                  <a:rPr lang="ja-JP" altLang="en-US" b="1" dirty="0"/>
                  <a:t>超音波ビーコンの測定値と一致する。</a:t>
                </a:r>
                <a:endParaRPr lang="en-US" altLang="ja-JP" b="1" dirty="0"/>
              </a:p>
            </p:txBody>
          </p:sp>
        </mc:Choice>
        <mc:Fallback xmlns="">
          <p:sp>
            <p:nvSpPr>
              <p:cNvPr id="3" name="コンテンツ プレースホルダー 2">
                <a:extLst>
                  <a:ext uri="{FF2B5EF4-FFF2-40B4-BE49-F238E27FC236}">
                    <a16:creationId xmlns:a16="http://schemas.microsoft.com/office/drawing/2014/main" id="{2E35FBC5-4E18-4832-AF0E-74FBEC667E49}"/>
                  </a:ext>
                </a:extLst>
              </p:cNvPr>
              <p:cNvSpPr>
                <a:spLocks noGrp="1" noRot="1" noChangeAspect="1" noMove="1" noResize="1" noEditPoints="1" noAdjustHandles="1" noChangeArrowheads="1" noChangeShapeType="1" noTextEdit="1"/>
              </p:cNvSpPr>
              <p:nvPr>
                <p:ph idx="1"/>
              </p:nvPr>
            </p:nvSpPr>
            <p:spPr>
              <a:blipFill>
                <a:blip r:embed="rId3"/>
                <a:stretch>
                  <a:fillRect l="-1455" t="-2121"/>
                </a:stretch>
              </a:blipFill>
            </p:spPr>
            <p:txBody>
              <a:bodyPr/>
              <a:lstStyle/>
              <a:p>
                <a:r>
                  <a:rPr lang="ja-JP" altLang="en-US">
                    <a:noFill/>
                  </a:rPr>
                  <a:t> </a:t>
                </a:r>
              </a:p>
            </p:txBody>
          </p:sp>
        </mc:Fallback>
      </mc:AlternateContent>
      <p:sp>
        <p:nvSpPr>
          <p:cNvPr id="4" name="スライド番号プレースホルダー 3">
            <a:extLst>
              <a:ext uri="{FF2B5EF4-FFF2-40B4-BE49-F238E27FC236}">
                <a16:creationId xmlns:a16="http://schemas.microsoft.com/office/drawing/2014/main" id="{107681CA-D79C-49B6-8197-4FFC6D3037C5}"/>
              </a:ext>
            </a:extLst>
          </p:cNvPr>
          <p:cNvSpPr>
            <a:spLocks noGrp="1"/>
          </p:cNvSpPr>
          <p:nvPr>
            <p:ph type="sldNum" sz="quarter" idx="12"/>
          </p:nvPr>
        </p:nvSpPr>
        <p:spPr/>
        <p:txBody>
          <a:bodyPr/>
          <a:lstStyle/>
          <a:p>
            <a:fld id="{E1D74C49-57A9-4D4C-82A4-646E6670D819}" type="slidenum">
              <a:rPr kumimoji="1" lang="ja-JP" altLang="en-US" smtClean="0"/>
              <a:t>11</a:t>
            </a:fld>
            <a:endParaRPr kumimoji="1" lang="ja-JP" altLang="en-US"/>
          </a:p>
        </p:txBody>
      </p:sp>
      <p:sp>
        <p:nvSpPr>
          <p:cNvPr id="5" name="四角形: 角を丸くする 4">
            <a:extLst>
              <a:ext uri="{FF2B5EF4-FFF2-40B4-BE49-F238E27FC236}">
                <a16:creationId xmlns:a16="http://schemas.microsoft.com/office/drawing/2014/main" id="{DFE9AA96-C45A-4C66-85AB-AE5035DCB795}"/>
              </a:ext>
            </a:extLst>
          </p:cNvPr>
          <p:cNvSpPr/>
          <p:nvPr/>
        </p:nvSpPr>
        <p:spPr>
          <a:xfrm>
            <a:off x="1278384" y="3071674"/>
            <a:ext cx="8975325" cy="1450757"/>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288944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01B20E6-5BB9-44A7-849E-D5BC29EBF0A4}"/>
              </a:ext>
            </a:extLst>
          </p:cNvPr>
          <p:cNvSpPr>
            <a:spLocks noGrp="1"/>
          </p:cNvSpPr>
          <p:nvPr>
            <p:ph type="title"/>
          </p:nvPr>
        </p:nvSpPr>
        <p:spPr/>
        <p:txBody>
          <a:bodyPr/>
          <a:lstStyle/>
          <a:p>
            <a:r>
              <a:rPr kumimoji="1" lang="ja-JP" altLang="en-US" dirty="0"/>
              <a:t>ご清聴ありがとうございました。</a:t>
            </a:r>
          </a:p>
        </p:txBody>
      </p:sp>
      <p:sp>
        <p:nvSpPr>
          <p:cNvPr id="3" name="スライド番号プレースホルダー 2">
            <a:extLst>
              <a:ext uri="{FF2B5EF4-FFF2-40B4-BE49-F238E27FC236}">
                <a16:creationId xmlns:a16="http://schemas.microsoft.com/office/drawing/2014/main" id="{0F8CF67C-6C39-412B-9432-132C3C3D7884}"/>
              </a:ext>
            </a:extLst>
          </p:cNvPr>
          <p:cNvSpPr>
            <a:spLocks noGrp="1"/>
          </p:cNvSpPr>
          <p:nvPr>
            <p:ph type="sldNum" sz="quarter" idx="12"/>
          </p:nvPr>
        </p:nvSpPr>
        <p:spPr/>
        <p:txBody>
          <a:bodyPr/>
          <a:lstStyle/>
          <a:p>
            <a:fld id="{E1D74C49-57A9-4D4C-82A4-646E6670D819}" type="slidenum">
              <a:rPr kumimoji="1" lang="ja-JP" altLang="en-US" sz="2800" smtClean="0"/>
              <a:t>12</a:t>
            </a:fld>
            <a:endParaRPr kumimoji="1" lang="ja-JP" altLang="en-US" sz="2800" dirty="0"/>
          </a:p>
        </p:txBody>
      </p:sp>
    </p:spTree>
    <p:extLst>
      <p:ext uri="{BB962C8B-B14F-4D97-AF65-F5344CB8AC3E}">
        <p14:creationId xmlns:p14="http://schemas.microsoft.com/office/powerpoint/2010/main" val="7185726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CF43365-77DA-4F5B-99D2-C1C8C5EACEED}"/>
              </a:ext>
            </a:extLst>
          </p:cNvPr>
          <p:cNvSpPr>
            <a:spLocks noGrp="1"/>
          </p:cNvSpPr>
          <p:nvPr>
            <p:ph type="title"/>
          </p:nvPr>
        </p:nvSpPr>
        <p:spPr/>
        <p:txBody>
          <a:bodyPr/>
          <a:lstStyle/>
          <a:p>
            <a:r>
              <a:rPr kumimoji="1" lang="ja-JP" altLang="en-US" dirty="0"/>
              <a:t>質問された内容について</a:t>
            </a:r>
          </a:p>
        </p:txBody>
      </p:sp>
      <p:sp>
        <p:nvSpPr>
          <p:cNvPr id="3" name="コンテンツ プレースホルダー 2">
            <a:extLst>
              <a:ext uri="{FF2B5EF4-FFF2-40B4-BE49-F238E27FC236}">
                <a16:creationId xmlns:a16="http://schemas.microsoft.com/office/drawing/2014/main" id="{40338A35-C66D-45E8-84DB-33DC7CCCE36D}"/>
              </a:ext>
            </a:extLst>
          </p:cNvPr>
          <p:cNvSpPr>
            <a:spLocks noGrp="1"/>
          </p:cNvSpPr>
          <p:nvPr>
            <p:ph idx="1"/>
          </p:nvPr>
        </p:nvSpPr>
        <p:spPr/>
        <p:txBody>
          <a:bodyPr>
            <a:normAutofit/>
          </a:bodyPr>
          <a:lstStyle/>
          <a:p>
            <a:r>
              <a:rPr kumimoji="1" lang="ja-JP" altLang="en-US" b="1" dirty="0"/>
              <a:t>・超音波の分解能</a:t>
            </a:r>
            <a:r>
              <a:rPr lang="en-US" altLang="ja-JP" b="1" dirty="0"/>
              <a:t>(</a:t>
            </a:r>
            <a:r>
              <a:rPr lang="ja-JP" altLang="en-US" b="1" dirty="0"/>
              <a:t>超音波の周波数等</a:t>
            </a:r>
            <a:r>
              <a:rPr lang="en-US" altLang="ja-JP" b="1" dirty="0"/>
              <a:t>)</a:t>
            </a:r>
            <a:r>
              <a:rPr lang="ja-JP" altLang="en-US" b="1" dirty="0"/>
              <a:t>　</a:t>
            </a:r>
            <a:endParaRPr lang="en-US" altLang="ja-JP" b="1" dirty="0"/>
          </a:p>
          <a:p>
            <a:r>
              <a:rPr lang="ja-JP" altLang="en-US" b="0" i="0" dirty="0">
                <a:solidFill>
                  <a:srgbClr val="333333"/>
                </a:solidFill>
                <a:effectLst/>
                <a:latin typeface="Arial" panose="020B0604020202020204" pitchFamily="34" charset="0"/>
              </a:rPr>
              <a:t>　ー　</a:t>
            </a:r>
            <a:r>
              <a:rPr lang="en-US" altLang="ja-JP" b="0" i="0" dirty="0">
                <a:solidFill>
                  <a:srgbClr val="333333"/>
                </a:solidFill>
                <a:effectLst/>
                <a:latin typeface="Arial" panose="020B0604020202020204" pitchFamily="34" charset="0"/>
              </a:rPr>
              <a:t>868MHz</a:t>
            </a:r>
            <a:r>
              <a:rPr lang="ja-JP" altLang="en-US" b="0" i="0" dirty="0">
                <a:solidFill>
                  <a:srgbClr val="333333"/>
                </a:solidFill>
                <a:effectLst/>
                <a:latin typeface="Arial" panose="020B0604020202020204" pitchFamily="34" charset="0"/>
              </a:rPr>
              <a:t>から</a:t>
            </a:r>
            <a:r>
              <a:rPr lang="en-US" altLang="ja-JP" b="0" i="0" dirty="0">
                <a:solidFill>
                  <a:srgbClr val="333333"/>
                </a:solidFill>
                <a:effectLst/>
                <a:latin typeface="Arial" panose="020B0604020202020204" pitchFamily="34" charset="0"/>
              </a:rPr>
              <a:t>915MHz</a:t>
            </a:r>
            <a:r>
              <a:rPr lang="ja-JP" altLang="en-US" b="0" i="0" dirty="0">
                <a:solidFill>
                  <a:srgbClr val="333333"/>
                </a:solidFill>
                <a:effectLst/>
                <a:latin typeface="Arial" panose="020B0604020202020204" pitchFamily="34" charset="0"/>
              </a:rPr>
              <a:t>の周波数</a:t>
            </a:r>
            <a:endParaRPr lang="en-US" altLang="ja-JP" dirty="0"/>
          </a:p>
          <a:p>
            <a:r>
              <a:rPr kumimoji="1" lang="ja-JP" altLang="en-US" b="1" dirty="0"/>
              <a:t>・超音波ビーコンの位置計測にて、どうして</a:t>
            </a:r>
            <a:r>
              <a:rPr kumimoji="1" lang="en-US" altLang="ja-JP" b="1" dirty="0"/>
              <a:t>mm</a:t>
            </a:r>
            <a:r>
              <a:rPr kumimoji="1" lang="ja-JP" altLang="en-US" b="1" dirty="0"/>
              <a:t>まで計測できるのか？</a:t>
            </a:r>
            <a:endParaRPr kumimoji="1" lang="en-US" altLang="ja-JP" b="1" dirty="0"/>
          </a:p>
          <a:p>
            <a:r>
              <a:rPr lang="ja-JP" altLang="en-US" dirty="0"/>
              <a:t>　ー　結論、超音波の精度は波長が関係している。超音波は波長が短い</a:t>
            </a:r>
            <a:r>
              <a:rPr lang="en-US" altLang="ja-JP" dirty="0"/>
              <a:t>,mm</a:t>
            </a:r>
            <a:r>
              <a:rPr lang="ja-JP" altLang="en-US" dirty="0"/>
              <a:t>単位なため計測が</a:t>
            </a:r>
            <a:r>
              <a:rPr lang="en-US" altLang="ja-JP" dirty="0"/>
              <a:t>mm</a:t>
            </a:r>
            <a:r>
              <a:rPr lang="ja-JP" altLang="en-US" dirty="0"/>
              <a:t>まで測定可。</a:t>
            </a:r>
            <a:endParaRPr kumimoji="1" lang="en-US" altLang="ja-JP" dirty="0"/>
          </a:p>
          <a:p>
            <a:r>
              <a:rPr lang="ja-JP" altLang="en-US" b="1" dirty="0"/>
              <a:t>・</a:t>
            </a:r>
            <a:r>
              <a:rPr lang="en-US" altLang="ja-JP" b="1" dirty="0"/>
              <a:t>beacon</a:t>
            </a:r>
            <a:r>
              <a:rPr lang="ja-JP" altLang="en-US" b="1" dirty="0"/>
              <a:t>の意味、名前の由来について</a:t>
            </a:r>
            <a:endParaRPr lang="en-US" altLang="ja-JP" b="1" dirty="0"/>
          </a:p>
          <a:p>
            <a:r>
              <a:rPr lang="ja-JP" altLang="en-US" dirty="0"/>
              <a:t>　ー　位置情報を無線でやり取りすること。名前の由来は不明。</a:t>
            </a:r>
            <a:r>
              <a:rPr lang="en-US" altLang="ja-JP" dirty="0"/>
              <a:t>Beacon</a:t>
            </a:r>
            <a:r>
              <a:rPr lang="ja-JP" altLang="en-US" dirty="0"/>
              <a:t>は目印やのろしを表す。</a:t>
            </a:r>
            <a:endParaRPr lang="en-US" altLang="ja-JP" dirty="0"/>
          </a:p>
        </p:txBody>
      </p:sp>
      <p:sp>
        <p:nvSpPr>
          <p:cNvPr id="4" name="スライド番号プレースホルダー 3">
            <a:extLst>
              <a:ext uri="{FF2B5EF4-FFF2-40B4-BE49-F238E27FC236}">
                <a16:creationId xmlns:a16="http://schemas.microsoft.com/office/drawing/2014/main" id="{AA27A510-F65F-4F24-9765-E145AB9CCFD7}"/>
              </a:ext>
            </a:extLst>
          </p:cNvPr>
          <p:cNvSpPr>
            <a:spLocks noGrp="1"/>
          </p:cNvSpPr>
          <p:nvPr>
            <p:ph type="sldNum" sz="quarter" idx="12"/>
          </p:nvPr>
        </p:nvSpPr>
        <p:spPr/>
        <p:txBody>
          <a:bodyPr/>
          <a:lstStyle/>
          <a:p>
            <a:fld id="{E1D74C49-57A9-4D4C-82A4-646E6670D819}" type="slidenum">
              <a:rPr kumimoji="1" lang="ja-JP" altLang="en-US" smtClean="0"/>
              <a:t>13</a:t>
            </a:fld>
            <a:endParaRPr kumimoji="1" lang="ja-JP" altLang="en-US"/>
          </a:p>
        </p:txBody>
      </p:sp>
      <p:sp>
        <p:nvSpPr>
          <p:cNvPr id="5" name="テキスト ボックス 4">
            <a:extLst>
              <a:ext uri="{FF2B5EF4-FFF2-40B4-BE49-F238E27FC236}">
                <a16:creationId xmlns:a16="http://schemas.microsoft.com/office/drawing/2014/main" id="{B0DBEA73-F7AC-47B9-842A-9D3699E406C7}"/>
              </a:ext>
            </a:extLst>
          </p:cNvPr>
          <p:cNvSpPr txBox="1"/>
          <p:nvPr/>
        </p:nvSpPr>
        <p:spPr>
          <a:xfrm>
            <a:off x="4871413" y="3259723"/>
            <a:ext cx="6223307" cy="338554"/>
          </a:xfrm>
          <a:prstGeom prst="rect">
            <a:avLst/>
          </a:prstGeom>
          <a:noFill/>
        </p:spPr>
        <p:txBody>
          <a:bodyPr wrap="none" rtlCol="0">
            <a:spAutoFit/>
          </a:bodyPr>
          <a:lstStyle/>
          <a:p>
            <a:r>
              <a:rPr kumimoji="1" lang="en-US" altLang="ja-JP" sz="1600" dirty="0">
                <a:hlinkClick r:id="rId2"/>
              </a:rPr>
              <a:t>http://www.kochi-tech.ac.jp/library/ron/2001/mech/1010152.pdf</a:t>
            </a:r>
            <a:r>
              <a:rPr kumimoji="1" lang="ja-JP" altLang="en-US" sz="1600" dirty="0"/>
              <a:t>　参照</a:t>
            </a:r>
          </a:p>
        </p:txBody>
      </p:sp>
    </p:spTree>
    <p:extLst>
      <p:ext uri="{BB962C8B-B14F-4D97-AF65-F5344CB8AC3E}">
        <p14:creationId xmlns:p14="http://schemas.microsoft.com/office/powerpoint/2010/main" val="24244807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C6D25ED-6365-47C1-9E8C-C13C6570239C}"/>
              </a:ext>
            </a:extLst>
          </p:cNvPr>
          <p:cNvSpPr>
            <a:spLocks noGrp="1"/>
          </p:cNvSpPr>
          <p:nvPr>
            <p:ph type="title"/>
          </p:nvPr>
        </p:nvSpPr>
        <p:spPr/>
        <p:txBody>
          <a:bodyPr/>
          <a:lstStyle/>
          <a:p>
            <a:r>
              <a:rPr kumimoji="1" lang="ja-JP" altLang="en-US" dirty="0"/>
              <a:t>質問された内容について</a:t>
            </a:r>
          </a:p>
        </p:txBody>
      </p:sp>
      <p:sp>
        <p:nvSpPr>
          <p:cNvPr id="3" name="コンテンツ プレースホルダー 2">
            <a:extLst>
              <a:ext uri="{FF2B5EF4-FFF2-40B4-BE49-F238E27FC236}">
                <a16:creationId xmlns:a16="http://schemas.microsoft.com/office/drawing/2014/main" id="{44FC5116-E50B-4C41-B77D-D0273FCB175D}"/>
              </a:ext>
            </a:extLst>
          </p:cNvPr>
          <p:cNvSpPr>
            <a:spLocks noGrp="1"/>
          </p:cNvSpPr>
          <p:nvPr>
            <p:ph idx="1"/>
          </p:nvPr>
        </p:nvSpPr>
        <p:spPr/>
        <p:txBody>
          <a:bodyPr/>
          <a:lstStyle/>
          <a:p>
            <a:r>
              <a:rPr kumimoji="1" lang="ja-JP" altLang="en-US" b="1" dirty="0"/>
              <a:t>・超音波ビーコンの精度は？</a:t>
            </a:r>
            <a:endParaRPr kumimoji="1" lang="en-US" altLang="ja-JP" b="1" dirty="0"/>
          </a:p>
          <a:p>
            <a:r>
              <a:rPr lang="ja-JP" altLang="en-US" dirty="0"/>
              <a:t>　ー　目標値に達しているため精度的には良いが、通信伝達の精度が少し良くないかも</a:t>
            </a:r>
            <a:endParaRPr lang="en-US" altLang="ja-JP" dirty="0"/>
          </a:p>
          <a:p>
            <a:r>
              <a:rPr kumimoji="1" lang="ja-JP" altLang="en-US" dirty="0"/>
              <a:t>　　　　理由、途中で位置の測定値が切れることがあるため。</a:t>
            </a:r>
            <a:endParaRPr kumimoji="1" lang="en-US" altLang="ja-JP" dirty="0"/>
          </a:p>
          <a:p>
            <a:r>
              <a:rPr lang="ja-JP" altLang="en-US" b="1" dirty="0"/>
              <a:t>・超音波の指向性（どの方向にどれだけ超音波がでているか？音波の広がり方）はどうなっているのか？</a:t>
            </a:r>
            <a:endParaRPr lang="en-US" altLang="ja-JP" b="1" dirty="0"/>
          </a:p>
          <a:p>
            <a:r>
              <a:rPr kumimoji="1" lang="ja-JP" altLang="en-US" dirty="0"/>
              <a:t>　ー　センサの方位分解能は、周波数が高いため非常に良い。</a:t>
            </a:r>
            <a:r>
              <a:rPr lang="ja-JP" altLang="en-US" i="0" dirty="0">
                <a:solidFill>
                  <a:srgbClr val="000000"/>
                </a:solidFill>
                <a:effectLst/>
                <a:latin typeface="Arial" panose="020B0604020202020204" pitchFamily="34" charset="0"/>
              </a:rPr>
              <a:t>超音波は周波数 が高いほどまっすぐ進みやすい、つまり指向性 が高くなります。 一方、周波数が低いと指向性 は低下しますが強度が減衰しにくく、より遠く まで伝播することができます。</a:t>
            </a:r>
            <a:endParaRPr kumimoji="1" lang="ja-JP" altLang="en-US" dirty="0"/>
          </a:p>
          <a:p>
            <a:r>
              <a:rPr kumimoji="1" lang="ja-JP" altLang="en-US" dirty="0">
                <a:hlinkClick r:id="rId2"/>
              </a:rPr>
              <a:t>　　　　　　</a:t>
            </a:r>
            <a:r>
              <a:rPr kumimoji="1" lang="en-US" altLang="ja-JP" dirty="0">
                <a:hlinkClick r:id="rId2"/>
              </a:rPr>
              <a:t>https://www.fa.omron.co.jp/guide/technicalguide/50/328/index.html</a:t>
            </a:r>
            <a:r>
              <a:rPr kumimoji="1" lang="ja-JP" altLang="en-US" dirty="0"/>
              <a:t>　参照</a:t>
            </a:r>
          </a:p>
        </p:txBody>
      </p:sp>
      <p:sp>
        <p:nvSpPr>
          <p:cNvPr id="4" name="スライド番号プレースホルダー 3">
            <a:extLst>
              <a:ext uri="{FF2B5EF4-FFF2-40B4-BE49-F238E27FC236}">
                <a16:creationId xmlns:a16="http://schemas.microsoft.com/office/drawing/2014/main" id="{98178D77-ABAA-4CCD-AE9E-9E5AC1F59021}"/>
              </a:ext>
            </a:extLst>
          </p:cNvPr>
          <p:cNvSpPr>
            <a:spLocks noGrp="1"/>
          </p:cNvSpPr>
          <p:nvPr>
            <p:ph type="sldNum" sz="quarter" idx="12"/>
          </p:nvPr>
        </p:nvSpPr>
        <p:spPr/>
        <p:txBody>
          <a:bodyPr/>
          <a:lstStyle/>
          <a:p>
            <a:fld id="{E1D74C49-57A9-4D4C-82A4-646E6670D819}" type="slidenum">
              <a:rPr kumimoji="1" lang="ja-JP" altLang="en-US" smtClean="0"/>
              <a:t>14</a:t>
            </a:fld>
            <a:endParaRPr kumimoji="1" lang="ja-JP" altLang="en-US"/>
          </a:p>
        </p:txBody>
      </p:sp>
    </p:spTree>
    <p:extLst>
      <p:ext uri="{BB962C8B-B14F-4D97-AF65-F5344CB8AC3E}">
        <p14:creationId xmlns:p14="http://schemas.microsoft.com/office/powerpoint/2010/main" val="20991937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83FE6B8-59E1-4FB7-8294-2E77E9C5E11C}"/>
              </a:ext>
            </a:extLst>
          </p:cNvPr>
          <p:cNvSpPr>
            <a:spLocks noGrp="1"/>
          </p:cNvSpPr>
          <p:nvPr>
            <p:ph type="title"/>
          </p:nvPr>
        </p:nvSpPr>
        <p:spPr>
          <a:xfrm>
            <a:off x="780735" y="350189"/>
            <a:ext cx="10772165" cy="1450757"/>
          </a:xfrm>
        </p:spPr>
        <p:txBody>
          <a:bodyPr/>
          <a:lstStyle/>
          <a:p>
            <a:r>
              <a:rPr kumimoji="1" lang="ja-JP" altLang="en-US" dirty="0"/>
              <a:t>カルマンフィルタによる高度推定値の計算</a:t>
            </a: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747118BA-49D4-493D-B36E-47CB6D7F1077}"/>
                  </a:ext>
                </a:extLst>
              </p:cNvPr>
              <p:cNvSpPr>
                <a:spLocks noGrp="1"/>
              </p:cNvSpPr>
              <p:nvPr>
                <p:ph idx="1"/>
              </p:nvPr>
            </p:nvSpPr>
            <p:spPr>
              <a:xfrm>
                <a:off x="1097279" y="1844762"/>
                <a:ext cx="10967473" cy="4023360"/>
              </a:xfrm>
            </p:spPr>
            <p:txBody>
              <a:bodyPr>
                <a:normAutofit/>
              </a:bodyPr>
              <a:lstStyle/>
              <a:p>
                <a:pPr>
                  <a:buFont typeface="Wingdings" panose="05000000000000000000" pitchFamily="2" charset="2"/>
                  <a:buChar char="u"/>
                </a:pPr>
                <a:r>
                  <a:rPr lang="ja-JP" altLang="en-US" dirty="0"/>
                  <a:t>計算式で表すと・・・・</a:t>
                </a:r>
                <a:endParaRPr lang="en-US" altLang="ja-JP" dirty="0"/>
              </a:p>
              <a:p>
                <a:pPr marL="0" indent="0" algn="ctr">
                  <a:buNone/>
                </a:pPr>
                <a:r>
                  <a:rPr lang="ja-JP" altLang="en-US" sz="1800" dirty="0"/>
                  <a:t>カルマンフィルタによる高度推定値　＝　状態予測値　</a:t>
                </a:r>
                <a:r>
                  <a:rPr lang="en-US" altLang="ja-JP" sz="1800" dirty="0">
                    <a:solidFill>
                      <a:srgbClr val="FF0000"/>
                    </a:solidFill>
                  </a:rPr>
                  <a:t>+  </a:t>
                </a:r>
                <a:r>
                  <a:rPr lang="ja-JP" altLang="en-US" sz="1800" dirty="0">
                    <a:solidFill>
                      <a:srgbClr val="FF0000"/>
                    </a:solidFill>
                  </a:rPr>
                  <a:t>カルマンゲイン</a:t>
                </a:r>
                <a:r>
                  <a:rPr lang="en-US" altLang="ja-JP" sz="1800" dirty="0"/>
                  <a:t>×</a:t>
                </a:r>
                <a:r>
                  <a:rPr lang="ja-JP" altLang="en-US" sz="1800" dirty="0"/>
                  <a:t>（センサ測定値</a:t>
                </a:r>
                <a:r>
                  <a:rPr lang="en-US" altLang="ja-JP" sz="1800" dirty="0"/>
                  <a:t> </a:t>
                </a:r>
                <a:r>
                  <a:rPr lang="ja-JP" altLang="en-US" sz="1800" dirty="0"/>
                  <a:t>ー　状態予測値</a:t>
                </a:r>
                <a:r>
                  <a:rPr lang="en-US" altLang="ja-JP" sz="1800" dirty="0"/>
                  <a:t> </a:t>
                </a:r>
                <a:r>
                  <a:rPr lang="ja-JP" altLang="en-US" sz="1800" dirty="0"/>
                  <a:t>）</a:t>
                </a:r>
                <a:endParaRPr lang="en-US" altLang="ja-JP" sz="1800" dirty="0"/>
              </a:p>
              <a:p>
                <a:pPr marL="0" indent="0" algn="ctr">
                  <a:buNone/>
                </a:pPr>
                <a:endParaRPr lang="en-US" altLang="ja-JP" dirty="0"/>
              </a:p>
              <a:p>
                <a:pPr>
                  <a:spcAft>
                    <a:spcPts val="0"/>
                  </a:spcAft>
                  <a:buFont typeface="Wingdings" panose="05000000000000000000" pitchFamily="2" charset="2"/>
                  <a:buChar char="u"/>
                </a:pPr>
                <a:r>
                  <a:rPr lang="ja-JP" altLang="en-US" dirty="0">
                    <a:solidFill>
                      <a:srgbClr val="FF0000"/>
                    </a:solidFill>
                  </a:rPr>
                  <a:t>カルマンゲインとは・・・</a:t>
                </a:r>
                <a:endParaRPr lang="en-US" altLang="ja-JP" dirty="0">
                  <a:solidFill>
                    <a:srgbClr val="FF0000"/>
                  </a:solidFill>
                </a:endParaRPr>
              </a:p>
              <a:p>
                <a:pPr marL="0" indent="0">
                  <a:spcBef>
                    <a:spcPts val="0"/>
                  </a:spcBef>
                  <a:spcAft>
                    <a:spcPts val="0"/>
                  </a:spcAft>
                  <a:buNone/>
                </a:pPr>
                <a:r>
                  <a:rPr lang="ja-JP" altLang="en-US" dirty="0"/>
                  <a:t>　　　高度の推定予測値と超音波ビーコンの観測値の</a:t>
                </a:r>
                <a:r>
                  <a:rPr lang="ja-JP" altLang="en-US" dirty="0">
                    <a:solidFill>
                      <a:srgbClr val="FF0000"/>
                    </a:solidFill>
                  </a:rPr>
                  <a:t>どちらをどれだけ重要視するか</a:t>
                </a:r>
                <a:r>
                  <a:rPr lang="ja-JP" altLang="en-US" dirty="0"/>
                  <a:t>を</a:t>
                </a:r>
                <a:endParaRPr lang="en-US" altLang="ja-JP" dirty="0"/>
              </a:p>
              <a:p>
                <a:pPr marL="0" indent="0">
                  <a:spcBef>
                    <a:spcPts val="0"/>
                  </a:spcBef>
                  <a:spcAft>
                    <a:spcPts val="0"/>
                  </a:spcAft>
                  <a:buNone/>
                </a:pPr>
                <a:r>
                  <a:rPr lang="ja-JP" altLang="en-US" dirty="0"/>
                  <a:t>　　　コントロールするもです。</a:t>
                </a:r>
                <a:endParaRPr lang="en-US" altLang="ja-JP" dirty="0"/>
              </a:p>
              <a:p>
                <a:pPr marL="0" indent="0">
                  <a:spcBef>
                    <a:spcPts val="0"/>
                  </a:spcBef>
                  <a:spcAft>
                    <a:spcPts val="0"/>
                  </a:spcAft>
                  <a:buNone/>
                </a:pPr>
                <a14:m>
                  <m:oMathPara xmlns:m="http://schemas.openxmlformats.org/officeDocument/2006/math">
                    <m:oMathParaPr>
                      <m:jc m:val="centerGroup"/>
                    </m:oMathParaPr>
                    <m:oMath xmlns:m="http://schemas.openxmlformats.org/officeDocument/2006/math">
                      <m:sSub>
                        <m:sSubPr>
                          <m:ctrlPr>
                            <a:rPr lang="en-US" altLang="ja-JP" i="1" smtClean="0">
                              <a:latin typeface="Cambria Math" panose="02040503050406030204" pitchFamily="18" charset="0"/>
                            </a:rPr>
                          </m:ctrlPr>
                        </m:sSubPr>
                        <m:e>
                          <m:r>
                            <a:rPr lang="en-US" altLang="ja-JP" b="0" i="1" smtClean="0">
                              <a:latin typeface="Cambria Math" panose="02040503050406030204" pitchFamily="18" charset="0"/>
                            </a:rPr>
                            <m:t>𝐾</m:t>
                          </m:r>
                        </m:e>
                        <m:sub>
                          <m:r>
                            <a:rPr lang="en-US" altLang="ja-JP" b="0" i="1" smtClean="0">
                              <a:latin typeface="Cambria Math" panose="02040503050406030204" pitchFamily="18" charset="0"/>
                            </a:rPr>
                            <m:t>𝑛</m:t>
                          </m:r>
                          <m:r>
                            <a:rPr lang="en-US" altLang="ja-JP" b="0" i="1" smtClean="0">
                              <a:latin typeface="Cambria Math" panose="02040503050406030204" pitchFamily="18" charset="0"/>
                            </a:rPr>
                            <m:t>+1</m:t>
                          </m:r>
                        </m:sub>
                      </m:sSub>
                      <m:r>
                        <a:rPr lang="en-US" altLang="ja-JP" b="0" i="1" smtClean="0">
                          <a:latin typeface="Cambria Math" panose="02040503050406030204" pitchFamily="18" charset="0"/>
                        </a:rPr>
                        <m:t>= </m:t>
                      </m:r>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𝑃</m:t>
                          </m:r>
                        </m:e>
                        <m:sub>
                          <m:r>
                            <a:rPr lang="en-US" altLang="ja-JP" b="0" i="1" smtClean="0">
                              <a:latin typeface="Cambria Math" panose="02040503050406030204" pitchFamily="18" charset="0"/>
                            </a:rPr>
                            <m:t>𝑛</m:t>
                          </m:r>
                          <m:r>
                            <a:rPr lang="en-US" altLang="ja-JP" b="0" i="1" smtClean="0">
                              <a:latin typeface="Cambria Math" panose="02040503050406030204" pitchFamily="18" charset="0"/>
                            </a:rPr>
                            <m:t>+1|</m:t>
                          </m:r>
                          <m:r>
                            <a:rPr lang="en-US" altLang="ja-JP" b="0" i="1" smtClean="0">
                              <a:latin typeface="Cambria Math" panose="02040503050406030204" pitchFamily="18" charset="0"/>
                            </a:rPr>
                            <m:t>𝑛</m:t>
                          </m:r>
                        </m:sub>
                      </m:sSub>
                      <m:d>
                        <m:dPr>
                          <m:begChr m:val="["/>
                          <m:endChr m:val="]"/>
                          <m:ctrlPr>
                            <a:rPr lang="en-US" altLang="ja-JP" b="0" i="1" smtClean="0">
                              <a:latin typeface="Cambria Math" panose="02040503050406030204" pitchFamily="18" charset="0"/>
                            </a:rPr>
                          </m:ctrlPr>
                        </m:dPr>
                        <m:e>
                          <m:m>
                            <m:mPr>
                              <m:mcs>
                                <m:mc>
                                  <m:mcPr>
                                    <m:count m:val="1"/>
                                    <m:mcJc m:val="center"/>
                                  </m:mcPr>
                                </m:mc>
                              </m:mcs>
                              <m:ctrlPr>
                                <a:rPr lang="en-US" altLang="ja-JP" b="0" i="1" smtClean="0">
                                  <a:latin typeface="Cambria Math" panose="02040503050406030204" pitchFamily="18" charset="0"/>
                                </a:rPr>
                              </m:ctrlPr>
                            </m:mPr>
                            <m:mr>
                              <m:e>
                                <m:r>
                                  <m:rPr>
                                    <m:brk m:alnAt="7"/>
                                  </m:rPr>
                                  <a:rPr lang="en-US" altLang="ja-JP" b="0" i="1" smtClean="0">
                                    <a:latin typeface="Cambria Math" panose="02040503050406030204" pitchFamily="18" charset="0"/>
                                  </a:rPr>
                                  <m:t>1</m:t>
                                </m:r>
                              </m:e>
                            </m:mr>
                            <m:mr>
                              <m:e>
                                <m:r>
                                  <a:rPr lang="en-US" altLang="ja-JP" b="0" i="1" smtClean="0">
                                    <a:latin typeface="Cambria Math" panose="02040503050406030204" pitchFamily="18" charset="0"/>
                                  </a:rPr>
                                  <m:t>0</m:t>
                                </m:r>
                              </m:e>
                            </m:mr>
                          </m:m>
                        </m:e>
                      </m:d>
                      <m:sSup>
                        <m:sSupPr>
                          <m:ctrlPr>
                            <a:rPr lang="en-US" altLang="ja-JP" b="0" i="1" smtClean="0">
                              <a:latin typeface="Cambria Math" panose="02040503050406030204" pitchFamily="18" charset="0"/>
                            </a:rPr>
                          </m:ctrlPr>
                        </m:sSupPr>
                        <m:e>
                          <m:d>
                            <m:dPr>
                              <m:ctrlPr>
                                <a:rPr lang="en-US" altLang="ja-JP" i="1">
                                  <a:latin typeface="Cambria Math" panose="02040503050406030204" pitchFamily="18" charset="0"/>
                                </a:rPr>
                              </m:ctrlPr>
                            </m:dPr>
                            <m:e>
                              <m:d>
                                <m:dPr>
                                  <m:begChr m:val="["/>
                                  <m:endChr m:val="]"/>
                                  <m:ctrlPr>
                                    <a:rPr lang="en-US" altLang="ja-JP" i="1">
                                      <a:latin typeface="Cambria Math" panose="02040503050406030204" pitchFamily="18" charset="0"/>
                                    </a:rPr>
                                  </m:ctrlPr>
                                </m:dPr>
                                <m:e>
                                  <m:m>
                                    <m:mPr>
                                      <m:mcs>
                                        <m:mc>
                                          <m:mcPr>
                                            <m:count m:val="2"/>
                                            <m:mcJc m:val="center"/>
                                          </m:mcPr>
                                        </m:mc>
                                      </m:mcs>
                                      <m:ctrlPr>
                                        <a:rPr lang="en-US" altLang="ja-JP" i="1">
                                          <a:latin typeface="Cambria Math" panose="02040503050406030204" pitchFamily="18" charset="0"/>
                                        </a:rPr>
                                      </m:ctrlPr>
                                    </m:mPr>
                                    <m:mr>
                                      <m:e>
                                        <m:r>
                                          <m:rPr>
                                            <m:brk m:alnAt="7"/>
                                          </m:rPr>
                                          <a:rPr lang="en-US" altLang="ja-JP" i="1">
                                            <a:latin typeface="Cambria Math" panose="02040503050406030204" pitchFamily="18" charset="0"/>
                                          </a:rPr>
                                          <m:t>1</m:t>
                                        </m:r>
                                      </m:e>
                                      <m:e>
                                        <m:r>
                                          <a:rPr lang="en-US" altLang="ja-JP" i="1">
                                            <a:latin typeface="Cambria Math" panose="02040503050406030204" pitchFamily="18" charset="0"/>
                                          </a:rPr>
                                          <m:t>0</m:t>
                                        </m:r>
                                      </m:e>
                                    </m:mr>
                                  </m:m>
                                </m:e>
                              </m:d>
                              <m:sSub>
                                <m:sSubPr>
                                  <m:ctrlPr>
                                    <a:rPr lang="en-US" altLang="ja-JP" i="1">
                                      <a:latin typeface="Cambria Math" panose="02040503050406030204" pitchFamily="18" charset="0"/>
                                    </a:rPr>
                                  </m:ctrlPr>
                                </m:sSubPr>
                                <m:e>
                                  <m:r>
                                    <a:rPr lang="en-US" altLang="ja-JP" i="1">
                                      <a:latin typeface="Cambria Math" panose="02040503050406030204" pitchFamily="18" charset="0"/>
                                    </a:rPr>
                                    <m:t>𝑃</m:t>
                                  </m:r>
                                </m:e>
                                <m:sub>
                                  <m:r>
                                    <a:rPr lang="en-US" altLang="ja-JP" i="1">
                                      <a:latin typeface="Cambria Math" panose="02040503050406030204" pitchFamily="18" charset="0"/>
                                    </a:rPr>
                                    <m:t>𝑛</m:t>
                                  </m:r>
                                  <m:r>
                                    <a:rPr lang="en-US" altLang="ja-JP" i="1">
                                      <a:latin typeface="Cambria Math" panose="02040503050406030204" pitchFamily="18" charset="0"/>
                                    </a:rPr>
                                    <m:t>+1|</m:t>
                                  </m:r>
                                  <m:r>
                                    <a:rPr lang="en-US" altLang="ja-JP" i="1">
                                      <a:latin typeface="Cambria Math" panose="02040503050406030204" pitchFamily="18" charset="0"/>
                                    </a:rPr>
                                    <m:t>𝑛</m:t>
                                  </m:r>
                                </m:sub>
                              </m:sSub>
                              <m:d>
                                <m:dPr>
                                  <m:begChr m:val="["/>
                                  <m:endChr m:val="]"/>
                                  <m:ctrlPr>
                                    <a:rPr lang="en-US" altLang="ja-JP" i="1">
                                      <a:latin typeface="Cambria Math" panose="02040503050406030204" pitchFamily="18" charset="0"/>
                                    </a:rPr>
                                  </m:ctrlPr>
                                </m:dPr>
                                <m:e>
                                  <m:m>
                                    <m:mPr>
                                      <m:mcs>
                                        <m:mc>
                                          <m:mcPr>
                                            <m:count m:val="1"/>
                                            <m:mcJc m:val="center"/>
                                          </m:mcPr>
                                        </m:mc>
                                      </m:mcs>
                                      <m:ctrlPr>
                                        <a:rPr lang="en-US" altLang="ja-JP" i="1">
                                          <a:latin typeface="Cambria Math" panose="02040503050406030204" pitchFamily="18" charset="0"/>
                                        </a:rPr>
                                      </m:ctrlPr>
                                    </m:mPr>
                                    <m:mr>
                                      <m:e>
                                        <m:r>
                                          <m:rPr>
                                            <m:brk m:alnAt="7"/>
                                          </m:rPr>
                                          <a:rPr lang="en-US" altLang="ja-JP" i="1">
                                            <a:latin typeface="Cambria Math" panose="02040503050406030204" pitchFamily="18" charset="0"/>
                                          </a:rPr>
                                          <m:t>1</m:t>
                                        </m:r>
                                      </m:e>
                                    </m:mr>
                                    <m:mr>
                                      <m:e>
                                        <m:r>
                                          <a:rPr lang="en-US" altLang="ja-JP" i="1">
                                            <a:latin typeface="Cambria Math" panose="02040503050406030204" pitchFamily="18" charset="0"/>
                                          </a:rPr>
                                          <m:t>0</m:t>
                                        </m:r>
                                      </m:e>
                                    </m:mr>
                                  </m:m>
                                </m:e>
                              </m:d>
                              <m:r>
                                <a:rPr lang="en-US" altLang="ja-JP" i="1">
                                  <a:latin typeface="Cambria Math" panose="02040503050406030204" pitchFamily="18" charset="0"/>
                                </a:rPr>
                                <m:t>+</m:t>
                              </m:r>
                              <m:sSubSup>
                                <m:sSubSupPr>
                                  <m:ctrlPr>
                                    <a:rPr lang="en-US" altLang="ja-JP" i="1">
                                      <a:latin typeface="Cambria Math" panose="02040503050406030204" pitchFamily="18" charset="0"/>
                                    </a:rPr>
                                  </m:ctrlPr>
                                </m:sSubSupPr>
                                <m:e>
                                  <m:r>
                                    <a:rPr lang="ja-JP" altLang="en-US" i="1">
                                      <a:latin typeface="Cambria Math" panose="02040503050406030204" pitchFamily="18" charset="0"/>
                                    </a:rPr>
                                    <m:t>𝜎</m:t>
                                  </m:r>
                                </m:e>
                                <m:sub>
                                  <m:r>
                                    <a:rPr lang="en-US" altLang="ja-JP" i="1">
                                      <a:latin typeface="Cambria Math" panose="02040503050406030204" pitchFamily="18" charset="0"/>
                                    </a:rPr>
                                    <m:t>𝑣</m:t>
                                  </m:r>
                                </m:sub>
                                <m:sup>
                                  <m:r>
                                    <a:rPr lang="en-US" altLang="ja-JP" i="1">
                                      <a:latin typeface="Cambria Math" panose="02040503050406030204" pitchFamily="18" charset="0"/>
                                    </a:rPr>
                                    <m:t>2</m:t>
                                  </m:r>
                                </m:sup>
                              </m:sSubSup>
                            </m:e>
                          </m:d>
                        </m:e>
                        <m:sup>
                          <m:r>
                            <a:rPr lang="en-US" altLang="ja-JP" b="0" i="1" smtClean="0">
                              <a:latin typeface="Cambria Math" panose="02040503050406030204" pitchFamily="18" charset="0"/>
                            </a:rPr>
                            <m:t>−1</m:t>
                          </m:r>
                        </m:sup>
                      </m:sSup>
                    </m:oMath>
                  </m:oMathPara>
                </a14:m>
                <a:endParaRPr lang="en-US" altLang="ja-JP" dirty="0"/>
              </a:p>
              <a:p>
                <a:pPr marL="0" indent="0">
                  <a:spcBef>
                    <a:spcPts val="0"/>
                  </a:spcBef>
                  <a:spcAft>
                    <a:spcPts val="0"/>
                  </a:spcAft>
                  <a:buNone/>
                </a:pPr>
                <a:endParaRPr lang="en-US" altLang="ja-JP" dirty="0"/>
              </a:p>
              <a:p>
                <a:pPr marL="0" indent="0">
                  <a:buNone/>
                </a:pPr>
                <a:r>
                  <a:rPr lang="ja-JP" altLang="en-US" dirty="0"/>
                  <a:t>　　</a:t>
                </a:r>
                <a:endParaRPr lang="en-US" altLang="ja-JP" dirty="0"/>
              </a:p>
            </p:txBody>
          </p:sp>
        </mc:Choice>
        <mc:Fallback xmlns="">
          <p:sp>
            <p:nvSpPr>
              <p:cNvPr id="3" name="コンテンツ プレースホルダー 2">
                <a:extLst>
                  <a:ext uri="{FF2B5EF4-FFF2-40B4-BE49-F238E27FC236}">
                    <a16:creationId xmlns:a16="http://schemas.microsoft.com/office/drawing/2014/main" id="{747118BA-49D4-493D-B36E-47CB6D7F1077}"/>
                  </a:ext>
                </a:extLst>
              </p:cNvPr>
              <p:cNvSpPr>
                <a:spLocks noGrp="1" noRot="1" noChangeAspect="1" noMove="1" noResize="1" noEditPoints="1" noAdjustHandles="1" noChangeArrowheads="1" noChangeShapeType="1" noTextEdit="1"/>
              </p:cNvSpPr>
              <p:nvPr>
                <p:ph idx="1"/>
              </p:nvPr>
            </p:nvSpPr>
            <p:spPr>
              <a:xfrm>
                <a:off x="1097279" y="1844762"/>
                <a:ext cx="10967473" cy="4023360"/>
              </a:xfrm>
              <a:blipFill>
                <a:blip r:embed="rId3"/>
                <a:stretch>
                  <a:fillRect l="-1334" t="-2121"/>
                </a:stretch>
              </a:blipFill>
            </p:spPr>
            <p:txBody>
              <a:bodyPr/>
              <a:lstStyle/>
              <a:p>
                <a:r>
                  <a:rPr lang="ja-JP" altLang="en-US">
                    <a:noFill/>
                  </a:rPr>
                  <a:t> </a:t>
                </a:r>
              </a:p>
            </p:txBody>
          </p:sp>
        </mc:Fallback>
      </mc:AlternateContent>
      <p:sp>
        <p:nvSpPr>
          <p:cNvPr id="4" name="スライド番号プレースホルダー 3">
            <a:extLst>
              <a:ext uri="{FF2B5EF4-FFF2-40B4-BE49-F238E27FC236}">
                <a16:creationId xmlns:a16="http://schemas.microsoft.com/office/drawing/2014/main" id="{02AA9829-7A60-40A1-BAB2-8554FD4A99AB}"/>
              </a:ext>
            </a:extLst>
          </p:cNvPr>
          <p:cNvSpPr>
            <a:spLocks noGrp="1"/>
          </p:cNvSpPr>
          <p:nvPr>
            <p:ph type="sldNum" sz="quarter" idx="12"/>
          </p:nvPr>
        </p:nvSpPr>
        <p:spPr/>
        <p:txBody>
          <a:bodyPr/>
          <a:lstStyle/>
          <a:p>
            <a:fld id="{E1D74C49-57A9-4D4C-82A4-646E6670D819}" type="slidenum">
              <a:rPr kumimoji="1" lang="ja-JP" altLang="en-US" smtClean="0"/>
              <a:t>15</a:t>
            </a:fld>
            <a:endParaRPr kumimoji="1" lang="ja-JP" altLang="en-US"/>
          </a:p>
        </p:txBody>
      </p:sp>
      <p:sp>
        <p:nvSpPr>
          <p:cNvPr id="20" name="楕円 19">
            <a:extLst>
              <a:ext uri="{FF2B5EF4-FFF2-40B4-BE49-F238E27FC236}">
                <a16:creationId xmlns:a16="http://schemas.microsoft.com/office/drawing/2014/main" id="{4AFB057B-54D7-4437-B161-F8E7F36CE5AB}"/>
              </a:ext>
            </a:extLst>
          </p:cNvPr>
          <p:cNvSpPr/>
          <p:nvPr/>
        </p:nvSpPr>
        <p:spPr>
          <a:xfrm>
            <a:off x="8290251" y="4097827"/>
            <a:ext cx="479394" cy="48465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楕円 20">
            <a:extLst>
              <a:ext uri="{FF2B5EF4-FFF2-40B4-BE49-F238E27FC236}">
                <a16:creationId xmlns:a16="http://schemas.microsoft.com/office/drawing/2014/main" id="{937356CC-1D69-444F-835C-CDE5D58B633D}"/>
              </a:ext>
            </a:extLst>
          </p:cNvPr>
          <p:cNvSpPr/>
          <p:nvPr/>
        </p:nvSpPr>
        <p:spPr>
          <a:xfrm>
            <a:off x="6842510" y="4022463"/>
            <a:ext cx="843379" cy="62117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2" name="テキスト ボックス 21">
            <a:extLst>
              <a:ext uri="{FF2B5EF4-FFF2-40B4-BE49-F238E27FC236}">
                <a16:creationId xmlns:a16="http://schemas.microsoft.com/office/drawing/2014/main" id="{4BBF2352-0553-47D6-B103-C1DED1819355}"/>
              </a:ext>
            </a:extLst>
          </p:cNvPr>
          <p:cNvSpPr txBox="1"/>
          <p:nvPr/>
        </p:nvSpPr>
        <p:spPr>
          <a:xfrm>
            <a:off x="5762105" y="5120638"/>
            <a:ext cx="6362639" cy="369332"/>
          </a:xfrm>
          <a:prstGeom prst="rect">
            <a:avLst/>
          </a:prstGeom>
          <a:noFill/>
        </p:spPr>
        <p:txBody>
          <a:bodyPr wrap="none" rtlCol="0">
            <a:spAutoFit/>
          </a:bodyPr>
          <a:lstStyle/>
          <a:p>
            <a:r>
              <a:rPr kumimoji="1" lang="ja-JP" altLang="en-US" dirty="0"/>
              <a:t>高度予測値の共分散行列　観測ノイズの分散値を小さくすると</a:t>
            </a:r>
          </a:p>
        </p:txBody>
      </p:sp>
      <p:cxnSp>
        <p:nvCxnSpPr>
          <p:cNvPr id="24" name="直線コネクタ 23">
            <a:extLst>
              <a:ext uri="{FF2B5EF4-FFF2-40B4-BE49-F238E27FC236}">
                <a16:creationId xmlns:a16="http://schemas.microsoft.com/office/drawing/2014/main" id="{E2D3FA29-773D-4833-A06D-5497841EC6F2}"/>
              </a:ext>
            </a:extLst>
          </p:cNvPr>
          <p:cNvCxnSpPr>
            <a:cxnSpLocks/>
          </p:cNvCxnSpPr>
          <p:nvPr/>
        </p:nvCxnSpPr>
        <p:spPr>
          <a:xfrm>
            <a:off x="7072452" y="4599526"/>
            <a:ext cx="220646" cy="623967"/>
          </a:xfrm>
          <a:prstGeom prst="line">
            <a:avLst/>
          </a:prstGeom>
        </p:spPr>
        <p:style>
          <a:lnRef idx="3">
            <a:schemeClr val="accent1"/>
          </a:lnRef>
          <a:fillRef idx="0">
            <a:schemeClr val="accent1"/>
          </a:fillRef>
          <a:effectRef idx="2">
            <a:schemeClr val="accent1"/>
          </a:effectRef>
          <a:fontRef idx="minor">
            <a:schemeClr val="tx1"/>
          </a:fontRef>
        </p:style>
      </p:cxnSp>
      <p:cxnSp>
        <p:nvCxnSpPr>
          <p:cNvPr id="26" name="直線コネクタ 25">
            <a:extLst>
              <a:ext uri="{FF2B5EF4-FFF2-40B4-BE49-F238E27FC236}">
                <a16:creationId xmlns:a16="http://schemas.microsoft.com/office/drawing/2014/main" id="{6C8A0169-54F4-4A81-8FF6-264FD12BCB5B}"/>
              </a:ext>
            </a:extLst>
          </p:cNvPr>
          <p:cNvCxnSpPr>
            <a:cxnSpLocks/>
          </p:cNvCxnSpPr>
          <p:nvPr/>
        </p:nvCxnSpPr>
        <p:spPr>
          <a:xfrm>
            <a:off x="8531647" y="4560025"/>
            <a:ext cx="1191932" cy="636573"/>
          </a:xfrm>
          <a:prstGeom prst="line">
            <a:avLst/>
          </a:prstGeom>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14" name="テキスト ボックス 13">
                <a:extLst>
                  <a:ext uri="{FF2B5EF4-FFF2-40B4-BE49-F238E27FC236}">
                    <a16:creationId xmlns:a16="http://schemas.microsoft.com/office/drawing/2014/main" id="{A4C6CE81-FC70-4C74-82F0-A134C69FA6FE}"/>
                  </a:ext>
                </a:extLst>
              </p:cNvPr>
              <p:cNvSpPr txBox="1"/>
              <p:nvPr/>
            </p:nvSpPr>
            <p:spPr>
              <a:xfrm>
                <a:off x="9461437" y="2617134"/>
                <a:ext cx="2816366" cy="629211"/>
              </a:xfrm>
              <a:prstGeom prst="rect">
                <a:avLst/>
              </a:prstGeom>
              <a:noFill/>
            </p:spPr>
            <p:txBody>
              <a:bodyPr wrap="square" rtlCol="0">
                <a:spAutoFit/>
              </a:bodyPr>
              <a:lstStyle/>
              <a:p>
                <a14:m>
                  <m:oMath xmlns:m="http://schemas.openxmlformats.org/officeDocument/2006/math">
                    <m:d>
                      <m:dPr>
                        <m:begChr m:val="["/>
                        <m:endChr m:val="]"/>
                        <m:ctrlPr>
                          <a:rPr kumimoji="1" lang="en-US" altLang="ja-JP" sz="900" b="1" i="1" smtClean="0">
                            <a:latin typeface="Cambria Math" panose="02040503050406030204" pitchFamily="18" charset="0"/>
                          </a:rPr>
                        </m:ctrlPr>
                      </m:dPr>
                      <m:e>
                        <m:m>
                          <m:mPr>
                            <m:mcs>
                              <m:mc>
                                <m:mcPr>
                                  <m:count m:val="1"/>
                                  <m:mcJc m:val="center"/>
                                </m:mcPr>
                              </m:mc>
                            </m:mcs>
                            <m:ctrlPr>
                              <a:rPr kumimoji="1" lang="en-US" altLang="ja-JP" sz="900" b="1" i="1" smtClean="0">
                                <a:latin typeface="Cambria Math" panose="02040503050406030204" pitchFamily="18" charset="0"/>
                              </a:rPr>
                            </m:ctrlPr>
                          </m:mPr>
                          <m:mr>
                            <m:e>
                              <m:sSub>
                                <m:sSubPr>
                                  <m:ctrlPr>
                                    <a:rPr kumimoji="1" lang="en-US" altLang="ja-JP" sz="900" b="1" i="1" smtClean="0">
                                      <a:latin typeface="Cambria Math" panose="02040503050406030204" pitchFamily="18" charset="0"/>
                                    </a:rPr>
                                  </m:ctrlPr>
                                </m:sSubPr>
                                <m:e>
                                  <m:r>
                                    <a:rPr kumimoji="1" lang="en-US" altLang="ja-JP" sz="900" b="1" i="1" smtClean="0">
                                      <a:latin typeface="Cambria Math" panose="02040503050406030204" pitchFamily="18" charset="0"/>
                                    </a:rPr>
                                    <m:t>𝒁</m:t>
                                  </m:r>
                                </m:e>
                                <m:sub>
                                  <m:r>
                                    <a:rPr kumimoji="1" lang="en-US" altLang="ja-JP" sz="900" b="1" i="1" smtClean="0">
                                      <a:latin typeface="Cambria Math" panose="02040503050406030204" pitchFamily="18" charset="0"/>
                                    </a:rPr>
                                    <m:t>𝒏</m:t>
                                  </m:r>
                                  <m:r>
                                    <a:rPr kumimoji="1" lang="en-US" altLang="ja-JP" sz="900" b="1" i="1" smtClean="0">
                                      <a:latin typeface="Cambria Math" panose="02040503050406030204" pitchFamily="18" charset="0"/>
                                    </a:rPr>
                                    <m:t>+</m:t>
                                  </m:r>
                                  <m:r>
                                    <a:rPr kumimoji="1" lang="en-US" altLang="ja-JP" sz="900" b="1" i="1" smtClean="0">
                                      <a:latin typeface="Cambria Math" panose="02040503050406030204" pitchFamily="18" charset="0"/>
                                    </a:rPr>
                                    <m:t>𝟏</m:t>
                                  </m:r>
                                </m:sub>
                              </m:sSub>
                            </m:e>
                          </m:mr>
                          <m:mr>
                            <m:e>
                              <m:sSub>
                                <m:sSubPr>
                                  <m:ctrlPr>
                                    <a:rPr kumimoji="1" lang="en-US" altLang="ja-JP" sz="900" b="1" i="1" smtClean="0">
                                      <a:latin typeface="Cambria Math" panose="02040503050406030204" pitchFamily="18" charset="0"/>
                                    </a:rPr>
                                  </m:ctrlPr>
                                </m:sSubPr>
                                <m:e>
                                  <m:r>
                                    <a:rPr kumimoji="1" lang="en-US" altLang="ja-JP" sz="900" b="1" i="1" smtClean="0">
                                      <a:latin typeface="Cambria Math" panose="02040503050406030204" pitchFamily="18" charset="0"/>
                                    </a:rPr>
                                    <m:t>𝒅𝒁</m:t>
                                  </m:r>
                                </m:e>
                                <m:sub>
                                  <m:r>
                                    <a:rPr kumimoji="1" lang="en-US" altLang="ja-JP" sz="900" b="1" i="1" smtClean="0">
                                      <a:latin typeface="Cambria Math" panose="02040503050406030204" pitchFamily="18" charset="0"/>
                                    </a:rPr>
                                    <m:t>𝒏</m:t>
                                  </m:r>
                                  <m:r>
                                    <a:rPr kumimoji="1" lang="en-US" altLang="ja-JP" sz="900" b="1" i="1" smtClean="0">
                                      <a:latin typeface="Cambria Math" panose="02040503050406030204" pitchFamily="18" charset="0"/>
                                    </a:rPr>
                                    <m:t>+</m:t>
                                  </m:r>
                                  <m:r>
                                    <a:rPr kumimoji="1" lang="en-US" altLang="ja-JP" sz="900" b="1" i="1" smtClean="0">
                                      <a:latin typeface="Cambria Math" panose="02040503050406030204" pitchFamily="18" charset="0"/>
                                    </a:rPr>
                                    <m:t>𝟏</m:t>
                                  </m:r>
                                </m:sub>
                              </m:sSub>
                            </m:e>
                          </m:mr>
                        </m:m>
                      </m:e>
                    </m:d>
                  </m:oMath>
                </a14:m>
                <a:r>
                  <a:rPr kumimoji="1" lang="en-US" altLang="ja-JP" sz="900" b="1" dirty="0"/>
                  <a:t> =</a:t>
                </a:r>
                <a14:m>
                  <m:oMath xmlns:m="http://schemas.openxmlformats.org/officeDocument/2006/math">
                    <m:d>
                      <m:dPr>
                        <m:begChr m:val="["/>
                        <m:endChr m:val="]"/>
                        <m:ctrlPr>
                          <a:rPr kumimoji="1" lang="en-US" altLang="ja-JP" sz="900" b="1" i="1" dirty="0" smtClean="0">
                            <a:latin typeface="Cambria Math" panose="02040503050406030204" pitchFamily="18" charset="0"/>
                          </a:rPr>
                        </m:ctrlPr>
                      </m:dPr>
                      <m:e>
                        <m:m>
                          <m:mPr>
                            <m:mcs>
                              <m:mc>
                                <m:mcPr>
                                  <m:count m:val="2"/>
                                  <m:mcJc m:val="center"/>
                                </m:mcPr>
                              </m:mc>
                            </m:mcs>
                            <m:ctrlPr>
                              <a:rPr kumimoji="1" lang="en-US" altLang="ja-JP" sz="900" b="1" i="1" dirty="0" smtClean="0">
                                <a:latin typeface="Cambria Math" panose="02040503050406030204" pitchFamily="18" charset="0"/>
                              </a:rPr>
                            </m:ctrlPr>
                          </m:mPr>
                          <m:mr>
                            <m:e>
                              <m:r>
                                <m:rPr>
                                  <m:brk m:alnAt="7"/>
                                </m:rPr>
                                <a:rPr kumimoji="1" lang="en-US" altLang="ja-JP" sz="900" b="1" i="1" dirty="0" smtClean="0">
                                  <a:latin typeface="Cambria Math" panose="02040503050406030204" pitchFamily="18" charset="0"/>
                                </a:rPr>
                                <m:t>𝟏</m:t>
                              </m:r>
                            </m:e>
                            <m:e>
                              <m:r>
                                <a:rPr kumimoji="1" lang="en-US" altLang="ja-JP" sz="900" b="1" i="1" dirty="0" smtClean="0">
                                  <a:latin typeface="Cambria Math" panose="02040503050406030204" pitchFamily="18" charset="0"/>
                                  <a:ea typeface="Cambria Math" panose="02040503050406030204" pitchFamily="18" charset="0"/>
                                </a:rPr>
                                <m:t>∆</m:t>
                              </m:r>
                              <m:r>
                                <a:rPr kumimoji="1" lang="en-US" altLang="ja-JP" sz="900" b="1" i="1" dirty="0" smtClean="0">
                                  <a:latin typeface="Cambria Math" panose="02040503050406030204" pitchFamily="18" charset="0"/>
                                  <a:ea typeface="Cambria Math" panose="02040503050406030204" pitchFamily="18" charset="0"/>
                                </a:rPr>
                                <m:t>𝒕</m:t>
                              </m:r>
                            </m:e>
                          </m:mr>
                          <m:mr>
                            <m:e>
                              <m:r>
                                <a:rPr kumimoji="1" lang="en-US" altLang="ja-JP" sz="900" b="1" i="1" dirty="0" smtClean="0">
                                  <a:latin typeface="Cambria Math" panose="02040503050406030204" pitchFamily="18" charset="0"/>
                                </a:rPr>
                                <m:t>𝟎</m:t>
                              </m:r>
                            </m:e>
                            <m:e>
                              <m:r>
                                <a:rPr kumimoji="1" lang="en-US" altLang="ja-JP" sz="900" b="1" i="1" dirty="0" smtClean="0">
                                  <a:latin typeface="Cambria Math" panose="02040503050406030204" pitchFamily="18" charset="0"/>
                                </a:rPr>
                                <m:t>𝟏</m:t>
                              </m:r>
                            </m:e>
                          </m:mr>
                        </m:m>
                      </m:e>
                    </m:d>
                    <m:d>
                      <m:dPr>
                        <m:begChr m:val="["/>
                        <m:endChr m:val="]"/>
                        <m:ctrlPr>
                          <a:rPr kumimoji="1" lang="en-US" altLang="ja-JP" sz="900" b="1" i="1" dirty="0" smtClean="0">
                            <a:latin typeface="Cambria Math" panose="02040503050406030204" pitchFamily="18" charset="0"/>
                          </a:rPr>
                        </m:ctrlPr>
                      </m:dPr>
                      <m:e>
                        <m:m>
                          <m:mPr>
                            <m:mcs>
                              <m:mc>
                                <m:mcPr>
                                  <m:count m:val="1"/>
                                  <m:mcJc m:val="center"/>
                                </m:mcPr>
                              </m:mc>
                            </m:mcs>
                            <m:ctrlPr>
                              <a:rPr kumimoji="1" lang="en-US" altLang="ja-JP" sz="900" b="1" i="1" dirty="0" smtClean="0">
                                <a:latin typeface="Cambria Math" panose="02040503050406030204" pitchFamily="18" charset="0"/>
                              </a:rPr>
                            </m:ctrlPr>
                          </m:mPr>
                          <m:mr>
                            <m:e>
                              <m:sSub>
                                <m:sSubPr>
                                  <m:ctrlPr>
                                    <a:rPr kumimoji="1" lang="en-US" altLang="ja-JP" sz="900" b="1" i="1" dirty="0" smtClean="0">
                                      <a:latin typeface="Cambria Math" panose="02040503050406030204" pitchFamily="18" charset="0"/>
                                    </a:rPr>
                                  </m:ctrlPr>
                                </m:sSubPr>
                                <m:e>
                                  <m:r>
                                    <a:rPr kumimoji="1" lang="en-US" altLang="ja-JP" sz="900" b="1" i="1" dirty="0" smtClean="0">
                                      <a:latin typeface="Cambria Math" panose="02040503050406030204" pitchFamily="18" charset="0"/>
                                    </a:rPr>
                                    <m:t>𝒁</m:t>
                                  </m:r>
                                </m:e>
                                <m:sub>
                                  <m:r>
                                    <a:rPr kumimoji="1" lang="en-US" altLang="ja-JP" sz="900" b="1" i="1" dirty="0" smtClean="0">
                                      <a:latin typeface="Cambria Math" panose="02040503050406030204" pitchFamily="18" charset="0"/>
                                    </a:rPr>
                                    <m:t>𝒏</m:t>
                                  </m:r>
                                </m:sub>
                              </m:sSub>
                            </m:e>
                          </m:mr>
                          <m:mr>
                            <m:e>
                              <m:sSub>
                                <m:sSubPr>
                                  <m:ctrlPr>
                                    <a:rPr kumimoji="1" lang="en-US" altLang="ja-JP" sz="900" b="1" i="1" dirty="0" smtClean="0">
                                      <a:latin typeface="Cambria Math" panose="02040503050406030204" pitchFamily="18" charset="0"/>
                                    </a:rPr>
                                  </m:ctrlPr>
                                </m:sSubPr>
                                <m:e>
                                  <m:r>
                                    <a:rPr kumimoji="1" lang="en-US" altLang="ja-JP" sz="900" b="1" i="1" dirty="0" smtClean="0">
                                      <a:latin typeface="Cambria Math" panose="02040503050406030204" pitchFamily="18" charset="0"/>
                                    </a:rPr>
                                    <m:t>𝒅𝒁</m:t>
                                  </m:r>
                                </m:e>
                                <m:sub>
                                  <m:r>
                                    <a:rPr kumimoji="1" lang="en-US" altLang="ja-JP" sz="900" b="1" i="1" dirty="0" smtClean="0">
                                      <a:latin typeface="Cambria Math" panose="02040503050406030204" pitchFamily="18" charset="0"/>
                                    </a:rPr>
                                    <m:t>𝒏</m:t>
                                  </m:r>
                                </m:sub>
                              </m:sSub>
                            </m:e>
                          </m:mr>
                        </m:m>
                      </m:e>
                    </m:d>
                  </m:oMath>
                </a14:m>
                <a:r>
                  <a:rPr kumimoji="1" lang="ja-JP" altLang="en-US" sz="900" b="1" dirty="0"/>
                  <a:t> </a:t>
                </a:r>
                <a:r>
                  <a:rPr kumimoji="1" lang="en-US" altLang="ja-JP" sz="900" b="1" dirty="0"/>
                  <a:t>+ </a:t>
                </a:r>
                <a14:m>
                  <m:oMath xmlns:m="http://schemas.openxmlformats.org/officeDocument/2006/math">
                    <m:d>
                      <m:dPr>
                        <m:begChr m:val="["/>
                        <m:endChr m:val="]"/>
                        <m:ctrlPr>
                          <a:rPr kumimoji="1" lang="en-US" altLang="ja-JP" sz="900" b="1" i="1" smtClean="0">
                            <a:latin typeface="Cambria Math" panose="02040503050406030204" pitchFamily="18" charset="0"/>
                          </a:rPr>
                        </m:ctrlPr>
                      </m:dPr>
                      <m:e>
                        <m:m>
                          <m:mPr>
                            <m:mcs>
                              <m:mc>
                                <m:mcPr>
                                  <m:count m:val="1"/>
                                  <m:mcJc m:val="center"/>
                                </m:mcPr>
                              </m:mc>
                            </m:mcs>
                            <m:ctrlPr>
                              <a:rPr kumimoji="1" lang="en-US" altLang="ja-JP" sz="900" b="1" i="1" smtClean="0">
                                <a:latin typeface="Cambria Math" panose="02040503050406030204" pitchFamily="18" charset="0"/>
                              </a:rPr>
                            </m:ctrlPr>
                          </m:mPr>
                          <m:mr>
                            <m:e>
                              <m:r>
                                <m:rPr>
                                  <m:brk m:alnAt="7"/>
                                </m:rPr>
                                <a:rPr kumimoji="1" lang="en-US" altLang="ja-JP" sz="900" b="1" i="1" smtClean="0">
                                  <a:latin typeface="Cambria Math" panose="02040503050406030204" pitchFamily="18" charset="0"/>
                                </a:rPr>
                                <m:t>𝟎</m:t>
                              </m:r>
                            </m:e>
                          </m:mr>
                          <m:mr>
                            <m:e>
                              <m:r>
                                <a:rPr kumimoji="1" lang="en-US" altLang="ja-JP" sz="900" b="1" i="1" smtClean="0">
                                  <a:latin typeface="Cambria Math" panose="02040503050406030204" pitchFamily="18" charset="0"/>
                                  <a:ea typeface="Cambria Math" panose="02040503050406030204" pitchFamily="18" charset="0"/>
                                </a:rPr>
                                <m:t>∆</m:t>
                              </m:r>
                              <m:r>
                                <a:rPr kumimoji="1" lang="en-US" altLang="ja-JP" sz="900" b="1" i="1" smtClean="0">
                                  <a:latin typeface="Cambria Math" panose="02040503050406030204" pitchFamily="18" charset="0"/>
                                  <a:ea typeface="Cambria Math" panose="02040503050406030204" pitchFamily="18" charset="0"/>
                                </a:rPr>
                                <m:t>𝒕</m:t>
                              </m:r>
                            </m:e>
                          </m:mr>
                        </m:m>
                      </m:e>
                    </m:d>
                    <m:r>
                      <a:rPr kumimoji="1" lang="en-US" altLang="ja-JP" sz="900" b="1" i="1" smtClean="0">
                        <a:latin typeface="Cambria Math" panose="02040503050406030204" pitchFamily="18" charset="0"/>
                      </a:rPr>
                      <m:t>𝒅𝒅</m:t>
                    </m:r>
                    <m:sSub>
                      <m:sSubPr>
                        <m:ctrlPr>
                          <a:rPr kumimoji="1" lang="en-US" altLang="ja-JP" sz="900" b="1" i="1" smtClean="0">
                            <a:latin typeface="Cambria Math" panose="02040503050406030204" pitchFamily="18" charset="0"/>
                          </a:rPr>
                        </m:ctrlPr>
                      </m:sSubPr>
                      <m:e>
                        <m:r>
                          <a:rPr kumimoji="1" lang="en-US" altLang="ja-JP" sz="900" b="1" i="1" smtClean="0">
                            <a:latin typeface="Cambria Math" panose="02040503050406030204" pitchFamily="18" charset="0"/>
                          </a:rPr>
                          <m:t>𝒁</m:t>
                        </m:r>
                      </m:e>
                      <m:sub>
                        <m:r>
                          <a:rPr kumimoji="1" lang="en-US" altLang="ja-JP" sz="900" b="1" i="1" smtClean="0">
                            <a:latin typeface="Cambria Math" panose="02040503050406030204" pitchFamily="18" charset="0"/>
                          </a:rPr>
                          <m:t>𝒏</m:t>
                        </m:r>
                      </m:sub>
                    </m:sSub>
                    <m:r>
                      <a:rPr kumimoji="1" lang="en-US" altLang="ja-JP" sz="900" b="1" i="1" smtClean="0">
                        <a:latin typeface="Cambria Math" panose="02040503050406030204" pitchFamily="18" charset="0"/>
                      </a:rPr>
                      <m:t>+ </m:t>
                    </m:r>
                    <m:d>
                      <m:dPr>
                        <m:begChr m:val="["/>
                        <m:endChr m:val="]"/>
                        <m:ctrlPr>
                          <a:rPr kumimoji="1" lang="en-US" altLang="ja-JP" sz="900" b="1" i="1" smtClean="0">
                            <a:latin typeface="Cambria Math" panose="02040503050406030204" pitchFamily="18" charset="0"/>
                          </a:rPr>
                        </m:ctrlPr>
                      </m:dPr>
                      <m:e>
                        <m:m>
                          <m:mPr>
                            <m:mcs>
                              <m:mc>
                                <m:mcPr>
                                  <m:count m:val="1"/>
                                  <m:mcJc m:val="center"/>
                                </m:mcPr>
                              </m:mc>
                            </m:mcs>
                            <m:ctrlPr>
                              <a:rPr kumimoji="1" lang="en-US" altLang="ja-JP" sz="900" b="1" i="1" smtClean="0">
                                <a:latin typeface="Cambria Math" panose="02040503050406030204" pitchFamily="18" charset="0"/>
                              </a:rPr>
                            </m:ctrlPr>
                          </m:mPr>
                          <m:mr>
                            <m:e>
                              <m:r>
                                <m:rPr>
                                  <m:brk m:alnAt="7"/>
                                </m:rPr>
                                <a:rPr kumimoji="1" lang="en-US" altLang="ja-JP" sz="900" b="1" i="1" smtClean="0">
                                  <a:latin typeface="Cambria Math" panose="02040503050406030204" pitchFamily="18" charset="0"/>
                                </a:rPr>
                                <m:t>𝟎</m:t>
                              </m:r>
                            </m:e>
                          </m:mr>
                          <m:mr>
                            <m:e>
                              <m:r>
                                <a:rPr kumimoji="1" lang="en-US" altLang="ja-JP" sz="900" b="1" i="1" smtClean="0">
                                  <a:latin typeface="Cambria Math" panose="02040503050406030204" pitchFamily="18" charset="0"/>
                                </a:rPr>
                                <m:t>𝟏</m:t>
                              </m:r>
                            </m:e>
                          </m:mr>
                        </m:m>
                      </m:e>
                    </m:d>
                    <m:sSub>
                      <m:sSubPr>
                        <m:ctrlPr>
                          <a:rPr kumimoji="1" lang="en-US" altLang="ja-JP" sz="900" b="1" i="1" smtClean="0">
                            <a:latin typeface="Cambria Math" panose="02040503050406030204" pitchFamily="18" charset="0"/>
                          </a:rPr>
                        </m:ctrlPr>
                      </m:sSubPr>
                      <m:e>
                        <m:r>
                          <a:rPr kumimoji="1" lang="en-US" altLang="ja-JP" sz="900" b="1" i="1" smtClean="0">
                            <a:latin typeface="Cambria Math" panose="02040503050406030204" pitchFamily="18" charset="0"/>
                          </a:rPr>
                          <m:t>𝒘</m:t>
                        </m:r>
                      </m:e>
                      <m:sub>
                        <m:r>
                          <a:rPr kumimoji="1" lang="en-US" altLang="ja-JP" sz="900" b="1" i="1" smtClean="0">
                            <a:latin typeface="Cambria Math" panose="02040503050406030204" pitchFamily="18" charset="0"/>
                          </a:rPr>
                          <m:t>𝒏</m:t>
                        </m:r>
                      </m:sub>
                    </m:sSub>
                  </m:oMath>
                </a14:m>
                <a:endParaRPr kumimoji="1" lang="ja-JP" altLang="en-US" sz="900" b="1" dirty="0"/>
              </a:p>
              <a:p>
                <a:endParaRPr kumimoji="1" lang="ja-JP" altLang="en-US" dirty="0"/>
              </a:p>
            </p:txBody>
          </p:sp>
        </mc:Choice>
        <mc:Fallback xmlns="">
          <p:sp>
            <p:nvSpPr>
              <p:cNvPr id="14" name="テキスト ボックス 13">
                <a:extLst>
                  <a:ext uri="{FF2B5EF4-FFF2-40B4-BE49-F238E27FC236}">
                    <a16:creationId xmlns:a16="http://schemas.microsoft.com/office/drawing/2014/main" id="{A4C6CE81-FC70-4C74-82F0-A134C69FA6FE}"/>
                  </a:ext>
                </a:extLst>
              </p:cNvPr>
              <p:cNvSpPr txBox="1">
                <a:spLocks noRot="1" noChangeAspect="1" noMove="1" noResize="1" noEditPoints="1" noAdjustHandles="1" noChangeArrowheads="1" noChangeShapeType="1" noTextEdit="1"/>
              </p:cNvSpPr>
              <p:nvPr/>
            </p:nvSpPr>
            <p:spPr>
              <a:xfrm>
                <a:off x="9461437" y="2617134"/>
                <a:ext cx="2816366" cy="629211"/>
              </a:xfrm>
              <a:prstGeom prst="rect">
                <a:avLst/>
              </a:prstGeom>
              <a:blipFill>
                <a:blip r:embed="rId4"/>
                <a:stretch>
                  <a:fillRect/>
                </a:stretch>
              </a:blipFill>
            </p:spPr>
            <p:txBody>
              <a:bodyPr/>
              <a:lstStyle/>
              <a:p>
                <a:r>
                  <a:rPr lang="ja-JP" altLang="en-US">
                    <a:noFill/>
                  </a:rPr>
                  <a:t> </a:t>
                </a:r>
              </a:p>
            </p:txBody>
          </p:sp>
        </mc:Fallback>
      </mc:AlternateContent>
      <p:pic>
        <p:nvPicPr>
          <p:cNvPr id="12" name="図 11">
            <a:extLst>
              <a:ext uri="{FF2B5EF4-FFF2-40B4-BE49-F238E27FC236}">
                <a16:creationId xmlns:a16="http://schemas.microsoft.com/office/drawing/2014/main" id="{EF722631-4CED-4F7C-B9CA-D3BCC406DD96}"/>
              </a:ext>
            </a:extLst>
          </p:cNvPr>
          <p:cNvPicPr>
            <a:picLocks noChangeAspect="1"/>
          </p:cNvPicPr>
          <p:nvPr/>
        </p:nvPicPr>
        <p:blipFill>
          <a:blip r:embed="rId5"/>
          <a:stretch>
            <a:fillRect/>
          </a:stretch>
        </p:blipFill>
        <p:spPr>
          <a:xfrm>
            <a:off x="8841521" y="2617134"/>
            <a:ext cx="461643" cy="486330"/>
          </a:xfrm>
          <a:prstGeom prst="rect">
            <a:avLst/>
          </a:prstGeom>
        </p:spPr>
      </p:pic>
      <p:sp>
        <p:nvSpPr>
          <p:cNvPr id="18" name="正方形/長方形 17">
            <a:extLst>
              <a:ext uri="{FF2B5EF4-FFF2-40B4-BE49-F238E27FC236}">
                <a16:creationId xmlns:a16="http://schemas.microsoft.com/office/drawing/2014/main" id="{31DE6761-8E87-44FD-BEF1-FAB2C2E9330E}"/>
              </a:ext>
            </a:extLst>
          </p:cNvPr>
          <p:cNvSpPr/>
          <p:nvPr/>
        </p:nvSpPr>
        <p:spPr>
          <a:xfrm>
            <a:off x="1097280" y="1794324"/>
            <a:ext cx="10772165" cy="407379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a:extLst>
              <a:ext uri="{FF2B5EF4-FFF2-40B4-BE49-F238E27FC236}">
                <a16:creationId xmlns:a16="http://schemas.microsoft.com/office/drawing/2014/main" id="{ADA86AEC-DF5F-48B6-B62C-47983C84DC94}"/>
              </a:ext>
            </a:extLst>
          </p:cNvPr>
          <p:cNvSpPr txBox="1"/>
          <p:nvPr/>
        </p:nvSpPr>
        <p:spPr>
          <a:xfrm>
            <a:off x="4205149" y="4508979"/>
            <a:ext cx="914400" cy="369332"/>
          </a:xfrm>
          <a:prstGeom prst="rect">
            <a:avLst/>
          </a:prstGeom>
          <a:noFill/>
        </p:spPr>
        <p:txBody>
          <a:bodyPr wrap="square" rtlCol="0">
            <a:spAutoFit/>
          </a:bodyPr>
          <a:lstStyle/>
          <a:p>
            <a:r>
              <a:rPr kumimoji="1" lang="ja-JP" altLang="en-US" dirty="0"/>
              <a:t>１</a:t>
            </a:r>
          </a:p>
        </p:txBody>
      </p:sp>
    </p:spTree>
    <p:extLst>
      <p:ext uri="{BB962C8B-B14F-4D97-AF65-F5344CB8AC3E}">
        <p14:creationId xmlns:p14="http://schemas.microsoft.com/office/powerpoint/2010/main" val="968218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タイトル 1">
                <a:extLst>
                  <a:ext uri="{FF2B5EF4-FFF2-40B4-BE49-F238E27FC236}">
                    <a16:creationId xmlns:a16="http://schemas.microsoft.com/office/drawing/2014/main" id="{F80038FE-9C69-4545-B3B0-7EB027231D1D}"/>
                  </a:ext>
                </a:extLst>
              </p:cNvPr>
              <p:cNvSpPr>
                <a:spLocks noGrp="1"/>
              </p:cNvSpPr>
              <p:nvPr>
                <p:ph type="title"/>
              </p:nvPr>
            </p:nvSpPr>
            <p:spPr/>
            <p:txBody>
              <a:bodyPr/>
              <a:lstStyle/>
              <a:p>
                <a:r>
                  <a:rPr kumimoji="1" lang="ja-JP" altLang="en-US" dirty="0"/>
                  <a:t>実験結果</a:t>
                </a:r>
                <a:r>
                  <a:rPr kumimoji="1" lang="ja-JP" altLang="en-US" sz="3600" dirty="0"/>
                  <a:t>（</a:t>
                </a:r>
                <a:r>
                  <a:rPr lang="en-US" altLang="ja-JP" sz="3600" dirty="0"/>
                  <a:t> </a:t>
                </a:r>
                <a14:m>
                  <m:oMath xmlns:m="http://schemas.openxmlformats.org/officeDocument/2006/math">
                    <m:sSubSup>
                      <m:sSubSupPr>
                        <m:ctrlPr>
                          <a:rPr lang="en-US" altLang="ja-JP" sz="3600" i="1" smtClean="0">
                            <a:latin typeface="Cambria Math" panose="02040503050406030204" pitchFamily="18" charset="0"/>
                          </a:rPr>
                        </m:ctrlPr>
                      </m:sSubSupPr>
                      <m:e>
                        <m:r>
                          <m:rPr>
                            <m:sty m:val="p"/>
                          </m:rPr>
                          <a:rPr lang="ja-JP" altLang="en-US" sz="3600" b="0" i="0" smtClean="0">
                            <a:latin typeface="Cambria Math" panose="02040503050406030204" pitchFamily="18" charset="0"/>
                          </a:rPr>
                          <m:t>σ</m:t>
                        </m:r>
                      </m:e>
                      <m:sub>
                        <m:r>
                          <m:rPr>
                            <m:sty m:val="p"/>
                          </m:rPr>
                          <a:rPr lang="en-US" altLang="ja-JP" sz="3600" b="0" i="0" smtClean="0">
                            <a:latin typeface="Cambria Math" panose="02040503050406030204" pitchFamily="18" charset="0"/>
                          </a:rPr>
                          <m:t>w</m:t>
                        </m:r>
                      </m:sub>
                      <m:sup>
                        <m:r>
                          <a:rPr lang="en-US" altLang="ja-JP" sz="3600" b="0" i="0" smtClean="0">
                            <a:latin typeface="Cambria Math" panose="02040503050406030204" pitchFamily="18" charset="0"/>
                          </a:rPr>
                          <m:t>2</m:t>
                        </m:r>
                      </m:sup>
                    </m:sSubSup>
                    <m:r>
                      <a:rPr lang="en-US" altLang="ja-JP" sz="3600" b="0" i="0" smtClean="0">
                        <a:latin typeface="Cambria Math" panose="02040503050406030204" pitchFamily="18" charset="0"/>
                      </a:rPr>
                      <m:t>=1.0</m:t>
                    </m:r>
                    <m:r>
                      <a:rPr lang="en-US" altLang="ja-JP" sz="3600" b="0" i="0">
                        <a:latin typeface="Cambria Math" panose="02040503050406030204" pitchFamily="18" charset="0"/>
                      </a:rPr>
                      <m:t>×</m:t>
                    </m:r>
                    <m:sSup>
                      <m:sSupPr>
                        <m:ctrlPr>
                          <a:rPr lang="en-US" altLang="ja-JP" sz="3600" i="1" smtClean="0">
                            <a:latin typeface="Cambria Math" panose="02040503050406030204" pitchFamily="18" charset="0"/>
                          </a:rPr>
                        </m:ctrlPr>
                      </m:sSupPr>
                      <m:e>
                        <m:r>
                          <a:rPr lang="en-US" altLang="ja-JP" sz="3600" b="0" i="0" smtClean="0">
                            <a:latin typeface="Cambria Math" panose="02040503050406030204" pitchFamily="18" charset="0"/>
                          </a:rPr>
                          <m:t>10</m:t>
                        </m:r>
                      </m:e>
                      <m:sup>
                        <m:r>
                          <a:rPr lang="en-US" altLang="ja-JP" sz="3600" b="0" i="0" smtClean="0">
                            <a:latin typeface="Cambria Math" panose="02040503050406030204" pitchFamily="18" charset="0"/>
                          </a:rPr>
                          <m:t>−6</m:t>
                        </m:r>
                      </m:sup>
                    </m:sSup>
                  </m:oMath>
                </a14:m>
                <a:r>
                  <a:rPr kumimoji="1" lang="en-US" altLang="ja-JP" sz="3600" dirty="0"/>
                  <a:t>,</a:t>
                </a:r>
                <a:r>
                  <a:rPr lang="en-US" altLang="ja-JP" sz="3600" dirty="0"/>
                  <a:t> </a:t>
                </a:r>
                <a14:m>
                  <m:oMath xmlns:m="http://schemas.openxmlformats.org/officeDocument/2006/math">
                    <m:sSubSup>
                      <m:sSubSupPr>
                        <m:ctrlPr>
                          <a:rPr lang="en-US" altLang="ja-JP" sz="3600" i="1" smtClean="0">
                            <a:solidFill>
                              <a:srgbClr val="FF0000"/>
                            </a:solidFill>
                            <a:latin typeface="Cambria Math" panose="02040503050406030204" pitchFamily="18" charset="0"/>
                          </a:rPr>
                        </m:ctrlPr>
                      </m:sSubSupPr>
                      <m:e>
                        <m:r>
                          <m:rPr>
                            <m:sty m:val="p"/>
                          </m:rPr>
                          <a:rPr lang="ja-JP" altLang="en-US" sz="3600" b="0" i="0">
                            <a:solidFill>
                              <a:srgbClr val="FF0000"/>
                            </a:solidFill>
                            <a:latin typeface="Cambria Math" panose="02040503050406030204" pitchFamily="18" charset="0"/>
                          </a:rPr>
                          <m:t>σ</m:t>
                        </m:r>
                      </m:e>
                      <m:sub>
                        <m:r>
                          <m:rPr>
                            <m:sty m:val="p"/>
                          </m:rPr>
                          <a:rPr lang="en-US" altLang="ja-JP" sz="3600" b="0" i="0" smtClean="0">
                            <a:solidFill>
                              <a:srgbClr val="FF0000"/>
                            </a:solidFill>
                            <a:latin typeface="Cambria Math" panose="02040503050406030204" pitchFamily="18" charset="0"/>
                          </a:rPr>
                          <m:t>v</m:t>
                        </m:r>
                      </m:sub>
                      <m:sup>
                        <m:r>
                          <a:rPr lang="en-US" altLang="ja-JP" sz="3600" b="0" i="0">
                            <a:solidFill>
                              <a:srgbClr val="FF0000"/>
                            </a:solidFill>
                            <a:latin typeface="Cambria Math" panose="02040503050406030204" pitchFamily="18" charset="0"/>
                          </a:rPr>
                          <m:t>2</m:t>
                        </m:r>
                      </m:sup>
                    </m:sSubSup>
                    <m:r>
                      <a:rPr lang="en-US" altLang="ja-JP" sz="3600" b="0" i="0">
                        <a:solidFill>
                          <a:srgbClr val="FF0000"/>
                        </a:solidFill>
                        <a:latin typeface="Cambria Math" panose="02040503050406030204" pitchFamily="18" charset="0"/>
                      </a:rPr>
                      <m:t>=1.0</m:t>
                    </m:r>
                  </m:oMath>
                </a14:m>
                <a:r>
                  <a:rPr kumimoji="1" lang="ja-JP" altLang="en-US" sz="3600" dirty="0"/>
                  <a:t>）</a:t>
                </a:r>
              </a:p>
            </p:txBody>
          </p:sp>
        </mc:Choice>
        <mc:Fallback xmlns="">
          <p:sp>
            <p:nvSpPr>
              <p:cNvPr id="2" name="タイトル 1">
                <a:extLst>
                  <a:ext uri="{FF2B5EF4-FFF2-40B4-BE49-F238E27FC236}">
                    <a16:creationId xmlns:a16="http://schemas.microsoft.com/office/drawing/2014/main" id="{F80038FE-9C69-4545-B3B0-7EB027231D1D}"/>
                  </a:ext>
                </a:extLst>
              </p:cNvPr>
              <p:cNvSpPr>
                <a:spLocks noGrp="1" noRot="1" noChangeAspect="1" noMove="1" noResize="1" noEditPoints="1" noAdjustHandles="1" noChangeArrowheads="1" noChangeShapeType="1" noTextEdit="1"/>
              </p:cNvSpPr>
              <p:nvPr>
                <p:ph type="title"/>
              </p:nvPr>
            </p:nvSpPr>
            <p:spPr>
              <a:blipFill>
                <a:blip r:embed="rId2"/>
                <a:stretch>
                  <a:fillRect l="-2727" b="-21429"/>
                </a:stretch>
              </a:blipFill>
            </p:spPr>
            <p:txBody>
              <a:bodyPr/>
              <a:lstStyle/>
              <a:p>
                <a:r>
                  <a:rPr lang="ja-JP" altLang="en-US">
                    <a:noFill/>
                  </a:rPr>
                  <a:t> </a:t>
                </a:r>
              </a:p>
            </p:txBody>
          </p:sp>
        </mc:Fallback>
      </mc:AlternateContent>
      <p:pic>
        <p:nvPicPr>
          <p:cNvPr id="6" name="コンテンツ プレースホルダー 5">
            <a:extLst>
              <a:ext uri="{FF2B5EF4-FFF2-40B4-BE49-F238E27FC236}">
                <a16:creationId xmlns:a16="http://schemas.microsoft.com/office/drawing/2014/main" id="{442968DB-E1B9-4BBC-8232-86DD7DFE434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133934" y="1846263"/>
            <a:ext cx="7984457" cy="4022725"/>
          </a:xfrm>
        </p:spPr>
      </p:pic>
      <p:sp>
        <p:nvSpPr>
          <p:cNvPr id="4" name="スライド番号プレースホルダー 3">
            <a:extLst>
              <a:ext uri="{FF2B5EF4-FFF2-40B4-BE49-F238E27FC236}">
                <a16:creationId xmlns:a16="http://schemas.microsoft.com/office/drawing/2014/main" id="{EC17216B-9B0D-4EDE-87B5-09BF806595A8}"/>
              </a:ext>
            </a:extLst>
          </p:cNvPr>
          <p:cNvSpPr>
            <a:spLocks noGrp="1"/>
          </p:cNvSpPr>
          <p:nvPr>
            <p:ph type="sldNum" sz="quarter" idx="12"/>
          </p:nvPr>
        </p:nvSpPr>
        <p:spPr/>
        <p:txBody>
          <a:bodyPr/>
          <a:lstStyle/>
          <a:p>
            <a:fld id="{E1D74C49-57A9-4D4C-82A4-646E6670D819}" type="slidenum">
              <a:rPr kumimoji="1" lang="ja-JP" altLang="en-US" smtClean="0"/>
              <a:t>16</a:t>
            </a:fld>
            <a:endParaRPr kumimoji="1" lang="ja-JP" altLang="en-US"/>
          </a:p>
        </p:txBody>
      </p:sp>
      <p:sp>
        <p:nvSpPr>
          <p:cNvPr id="7" name="テキスト ボックス 6">
            <a:extLst>
              <a:ext uri="{FF2B5EF4-FFF2-40B4-BE49-F238E27FC236}">
                <a16:creationId xmlns:a16="http://schemas.microsoft.com/office/drawing/2014/main" id="{4E8893D2-7F12-48F9-91B4-18BFD3D72F4B}"/>
              </a:ext>
            </a:extLst>
          </p:cNvPr>
          <p:cNvSpPr txBox="1"/>
          <p:nvPr/>
        </p:nvSpPr>
        <p:spPr>
          <a:xfrm>
            <a:off x="2133934" y="5803409"/>
            <a:ext cx="8892434" cy="646331"/>
          </a:xfrm>
          <a:prstGeom prst="rect">
            <a:avLst/>
          </a:prstGeom>
          <a:noFill/>
        </p:spPr>
        <p:txBody>
          <a:bodyPr wrap="none" rtlCol="0">
            <a:spAutoFit/>
          </a:bodyPr>
          <a:lstStyle/>
          <a:p>
            <a:r>
              <a:rPr kumimoji="1" lang="ja-JP" altLang="en-US" b="1" dirty="0"/>
              <a:t>実験条件：</a:t>
            </a:r>
            <a:r>
              <a:rPr kumimoji="1" lang="en-US" altLang="ja-JP" b="1" dirty="0"/>
              <a:t>40</a:t>
            </a:r>
            <a:r>
              <a:rPr kumimoji="1" lang="ja-JP" altLang="en-US" b="1" dirty="0"/>
              <a:t>秒間静止状態（静音下）</a:t>
            </a:r>
            <a:endParaRPr kumimoji="1" lang="en-US" altLang="ja-JP" b="1" dirty="0"/>
          </a:p>
          <a:p>
            <a:r>
              <a:rPr kumimoji="1" lang="ja-JP" altLang="en-US" b="1" dirty="0"/>
              <a:t>　　　　　　　</a:t>
            </a:r>
            <a:r>
              <a:rPr kumimoji="1" lang="en-US" altLang="ja-JP" b="1" dirty="0"/>
              <a:t>60cm</a:t>
            </a:r>
            <a:r>
              <a:rPr kumimoji="1" lang="ja-JP" altLang="en-US" b="1" dirty="0"/>
              <a:t>の所で超音波ビーコン（</a:t>
            </a:r>
            <a:r>
              <a:rPr kumimoji="1" lang="en-US" altLang="ja-JP" b="1" dirty="0"/>
              <a:t>mobile beacon</a:t>
            </a:r>
            <a:r>
              <a:rPr kumimoji="1" lang="ja-JP" altLang="en-US" b="1" dirty="0"/>
              <a:t>）と</a:t>
            </a:r>
            <a:r>
              <a:rPr kumimoji="1" lang="en-US" altLang="ja-JP" b="1" dirty="0"/>
              <a:t>Pixhawk</a:t>
            </a:r>
            <a:r>
              <a:rPr kumimoji="1" lang="ja-JP" altLang="en-US" b="1" dirty="0"/>
              <a:t>を静止状態にしている。</a:t>
            </a:r>
          </a:p>
        </p:txBody>
      </p:sp>
      <p:sp>
        <p:nvSpPr>
          <p:cNvPr id="8" name="テキスト ボックス 7">
            <a:extLst>
              <a:ext uri="{FF2B5EF4-FFF2-40B4-BE49-F238E27FC236}">
                <a16:creationId xmlns:a16="http://schemas.microsoft.com/office/drawing/2014/main" id="{69BCD9E5-36CF-4D96-A191-0A52C3D438D1}"/>
              </a:ext>
            </a:extLst>
          </p:cNvPr>
          <p:cNvSpPr txBox="1"/>
          <p:nvPr/>
        </p:nvSpPr>
        <p:spPr>
          <a:xfrm>
            <a:off x="3915053" y="731425"/>
            <a:ext cx="5570756" cy="369332"/>
          </a:xfrm>
          <a:prstGeom prst="rect">
            <a:avLst/>
          </a:prstGeom>
          <a:noFill/>
        </p:spPr>
        <p:txBody>
          <a:bodyPr wrap="none" rtlCol="0">
            <a:spAutoFit/>
          </a:bodyPr>
          <a:lstStyle/>
          <a:p>
            <a:r>
              <a:rPr kumimoji="1" lang="ja-JP" altLang="en-US" dirty="0"/>
              <a:t>システムノイズの分散値　　　　　　 </a:t>
            </a:r>
            <a:r>
              <a:rPr kumimoji="1" lang="ja-JP" altLang="en-US" dirty="0">
                <a:solidFill>
                  <a:srgbClr val="FF0000"/>
                </a:solidFill>
              </a:rPr>
              <a:t>観測ノイズの分散値</a:t>
            </a:r>
          </a:p>
        </p:txBody>
      </p:sp>
    </p:spTree>
    <p:extLst>
      <p:ext uri="{BB962C8B-B14F-4D97-AF65-F5344CB8AC3E}">
        <p14:creationId xmlns:p14="http://schemas.microsoft.com/office/powerpoint/2010/main" val="26226733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タイトル 1">
                <a:extLst>
                  <a:ext uri="{FF2B5EF4-FFF2-40B4-BE49-F238E27FC236}">
                    <a16:creationId xmlns:a16="http://schemas.microsoft.com/office/drawing/2014/main" id="{D88D2CD5-C3D5-4F52-B205-E6CC063550BC}"/>
                  </a:ext>
                </a:extLst>
              </p:cNvPr>
              <p:cNvSpPr>
                <a:spLocks noGrp="1"/>
              </p:cNvSpPr>
              <p:nvPr>
                <p:ph type="title"/>
              </p:nvPr>
            </p:nvSpPr>
            <p:spPr/>
            <p:txBody>
              <a:bodyPr/>
              <a:lstStyle/>
              <a:p>
                <a:r>
                  <a:rPr kumimoji="1" lang="ja-JP" altLang="en-US" dirty="0"/>
                  <a:t>実験結果</a:t>
                </a:r>
                <a:r>
                  <a:rPr kumimoji="1" lang="ja-JP" altLang="en-US" sz="3600" dirty="0"/>
                  <a:t>（</a:t>
                </a:r>
                <a:r>
                  <a:rPr lang="en-US" altLang="ja-JP" sz="3600" dirty="0"/>
                  <a:t> </a:t>
                </a:r>
                <a14:m>
                  <m:oMath xmlns:m="http://schemas.openxmlformats.org/officeDocument/2006/math">
                    <m:sSubSup>
                      <m:sSubSupPr>
                        <m:ctrlPr>
                          <a:rPr lang="en-US" altLang="ja-JP" sz="3600" i="1" smtClean="0">
                            <a:latin typeface="Cambria Math" panose="02040503050406030204" pitchFamily="18" charset="0"/>
                          </a:rPr>
                        </m:ctrlPr>
                      </m:sSubSupPr>
                      <m:e>
                        <m:r>
                          <m:rPr>
                            <m:sty m:val="p"/>
                          </m:rPr>
                          <a:rPr lang="ja-JP" altLang="en-US" sz="3600" b="0" i="0" smtClean="0">
                            <a:latin typeface="Cambria Math" panose="02040503050406030204" pitchFamily="18" charset="0"/>
                          </a:rPr>
                          <m:t>σ</m:t>
                        </m:r>
                      </m:e>
                      <m:sub>
                        <m:r>
                          <m:rPr>
                            <m:sty m:val="p"/>
                          </m:rPr>
                          <a:rPr lang="en-US" altLang="ja-JP" sz="3600" b="0" i="0" smtClean="0">
                            <a:latin typeface="Cambria Math" panose="02040503050406030204" pitchFamily="18" charset="0"/>
                          </a:rPr>
                          <m:t>w</m:t>
                        </m:r>
                      </m:sub>
                      <m:sup>
                        <m:r>
                          <a:rPr lang="en-US" altLang="ja-JP" sz="3600" b="0" i="0" smtClean="0">
                            <a:latin typeface="Cambria Math" panose="02040503050406030204" pitchFamily="18" charset="0"/>
                          </a:rPr>
                          <m:t>2</m:t>
                        </m:r>
                      </m:sup>
                    </m:sSubSup>
                    <m:r>
                      <a:rPr lang="en-US" altLang="ja-JP" sz="3600" b="0" i="0" smtClean="0">
                        <a:latin typeface="Cambria Math" panose="02040503050406030204" pitchFamily="18" charset="0"/>
                      </a:rPr>
                      <m:t>=1.0</m:t>
                    </m:r>
                    <m:r>
                      <a:rPr lang="en-US" altLang="ja-JP" sz="3600" b="0" i="0">
                        <a:latin typeface="Cambria Math" panose="02040503050406030204" pitchFamily="18" charset="0"/>
                      </a:rPr>
                      <m:t>×</m:t>
                    </m:r>
                    <m:sSup>
                      <m:sSupPr>
                        <m:ctrlPr>
                          <a:rPr lang="en-US" altLang="ja-JP" sz="3600" i="1" smtClean="0">
                            <a:latin typeface="Cambria Math" panose="02040503050406030204" pitchFamily="18" charset="0"/>
                          </a:rPr>
                        </m:ctrlPr>
                      </m:sSupPr>
                      <m:e>
                        <m:r>
                          <a:rPr lang="en-US" altLang="ja-JP" sz="3600" b="0" i="0" smtClean="0">
                            <a:latin typeface="Cambria Math" panose="02040503050406030204" pitchFamily="18" charset="0"/>
                          </a:rPr>
                          <m:t>10</m:t>
                        </m:r>
                      </m:e>
                      <m:sup>
                        <m:r>
                          <a:rPr lang="en-US" altLang="ja-JP" sz="3600" b="0" i="0" smtClean="0">
                            <a:latin typeface="Cambria Math" panose="02040503050406030204" pitchFamily="18" charset="0"/>
                          </a:rPr>
                          <m:t>−6</m:t>
                        </m:r>
                      </m:sup>
                    </m:sSup>
                  </m:oMath>
                </a14:m>
                <a:r>
                  <a:rPr kumimoji="1" lang="en-US" altLang="ja-JP" sz="3600" dirty="0"/>
                  <a:t>,</a:t>
                </a:r>
                <a:r>
                  <a:rPr lang="en-US" altLang="ja-JP" sz="3600" dirty="0"/>
                  <a:t> </a:t>
                </a:r>
                <a14:m>
                  <m:oMath xmlns:m="http://schemas.openxmlformats.org/officeDocument/2006/math">
                    <m:sSubSup>
                      <m:sSubSupPr>
                        <m:ctrlPr>
                          <a:rPr lang="en-US" altLang="ja-JP" sz="3600" i="1" smtClean="0">
                            <a:solidFill>
                              <a:srgbClr val="FF0000"/>
                            </a:solidFill>
                            <a:latin typeface="Cambria Math" panose="02040503050406030204" pitchFamily="18" charset="0"/>
                          </a:rPr>
                        </m:ctrlPr>
                      </m:sSubSupPr>
                      <m:e>
                        <m:r>
                          <m:rPr>
                            <m:sty m:val="p"/>
                          </m:rPr>
                          <a:rPr lang="ja-JP" altLang="en-US" sz="3600" b="0" i="0">
                            <a:solidFill>
                              <a:srgbClr val="FF0000"/>
                            </a:solidFill>
                            <a:latin typeface="Cambria Math" panose="02040503050406030204" pitchFamily="18" charset="0"/>
                          </a:rPr>
                          <m:t>σ</m:t>
                        </m:r>
                      </m:e>
                      <m:sub>
                        <m:r>
                          <m:rPr>
                            <m:sty m:val="p"/>
                          </m:rPr>
                          <a:rPr lang="en-US" altLang="ja-JP" sz="3600" b="0" i="0" smtClean="0">
                            <a:solidFill>
                              <a:srgbClr val="FF0000"/>
                            </a:solidFill>
                            <a:latin typeface="Cambria Math" panose="02040503050406030204" pitchFamily="18" charset="0"/>
                          </a:rPr>
                          <m:t>v</m:t>
                        </m:r>
                      </m:sub>
                      <m:sup>
                        <m:r>
                          <a:rPr lang="en-US" altLang="ja-JP" sz="3600" b="0" i="0">
                            <a:solidFill>
                              <a:srgbClr val="FF0000"/>
                            </a:solidFill>
                            <a:latin typeface="Cambria Math" panose="02040503050406030204" pitchFamily="18" charset="0"/>
                          </a:rPr>
                          <m:t>2</m:t>
                        </m:r>
                      </m:sup>
                    </m:sSubSup>
                    <m:r>
                      <a:rPr lang="en-US" altLang="ja-JP" sz="3600" b="0" i="0">
                        <a:solidFill>
                          <a:srgbClr val="FF0000"/>
                        </a:solidFill>
                        <a:latin typeface="Cambria Math" panose="02040503050406030204" pitchFamily="18" charset="0"/>
                      </a:rPr>
                      <m:t>=1.0×</m:t>
                    </m:r>
                    <m:sSup>
                      <m:sSupPr>
                        <m:ctrlPr>
                          <a:rPr lang="en-US" altLang="ja-JP" sz="3600" i="1">
                            <a:solidFill>
                              <a:srgbClr val="FF0000"/>
                            </a:solidFill>
                            <a:latin typeface="Cambria Math" panose="02040503050406030204" pitchFamily="18" charset="0"/>
                          </a:rPr>
                        </m:ctrlPr>
                      </m:sSupPr>
                      <m:e>
                        <m:r>
                          <a:rPr lang="en-US" altLang="ja-JP" sz="3600" b="0" i="0">
                            <a:solidFill>
                              <a:srgbClr val="FF0000"/>
                            </a:solidFill>
                            <a:latin typeface="Cambria Math" panose="02040503050406030204" pitchFamily="18" charset="0"/>
                          </a:rPr>
                          <m:t>10</m:t>
                        </m:r>
                      </m:e>
                      <m:sup>
                        <m:r>
                          <a:rPr lang="en-US" altLang="ja-JP" sz="3600" b="0" i="0">
                            <a:solidFill>
                              <a:srgbClr val="FF0000"/>
                            </a:solidFill>
                            <a:latin typeface="Cambria Math" panose="02040503050406030204" pitchFamily="18" charset="0"/>
                          </a:rPr>
                          <m:t>−</m:t>
                        </m:r>
                        <m:r>
                          <a:rPr lang="en-US" altLang="ja-JP" sz="3600" b="0" i="1" smtClean="0">
                            <a:solidFill>
                              <a:srgbClr val="FF0000"/>
                            </a:solidFill>
                            <a:latin typeface="Cambria Math" panose="02040503050406030204" pitchFamily="18" charset="0"/>
                          </a:rPr>
                          <m:t>8</m:t>
                        </m:r>
                      </m:sup>
                    </m:sSup>
                    <m:r>
                      <a:rPr lang="en-US" altLang="ja-JP" sz="3600" b="0" i="0">
                        <a:latin typeface="Cambria Math" panose="02040503050406030204" pitchFamily="18" charset="0"/>
                      </a:rPr>
                      <m:t> </m:t>
                    </m:r>
                  </m:oMath>
                </a14:m>
                <a:r>
                  <a:rPr kumimoji="1" lang="ja-JP" altLang="en-US" sz="3600" dirty="0"/>
                  <a:t>）</a:t>
                </a:r>
              </a:p>
            </p:txBody>
          </p:sp>
        </mc:Choice>
        <mc:Fallback xmlns="">
          <p:sp>
            <p:nvSpPr>
              <p:cNvPr id="2" name="タイトル 1">
                <a:extLst>
                  <a:ext uri="{FF2B5EF4-FFF2-40B4-BE49-F238E27FC236}">
                    <a16:creationId xmlns:a16="http://schemas.microsoft.com/office/drawing/2014/main" id="{D88D2CD5-C3D5-4F52-B205-E6CC063550BC}"/>
                  </a:ext>
                </a:extLst>
              </p:cNvPr>
              <p:cNvSpPr>
                <a:spLocks noGrp="1" noRot="1" noChangeAspect="1" noMove="1" noResize="1" noEditPoints="1" noAdjustHandles="1" noChangeArrowheads="1" noChangeShapeType="1" noTextEdit="1"/>
              </p:cNvSpPr>
              <p:nvPr>
                <p:ph type="title"/>
              </p:nvPr>
            </p:nvSpPr>
            <p:spPr>
              <a:blipFill>
                <a:blip r:embed="rId2"/>
                <a:stretch>
                  <a:fillRect l="-2727" b="-21429"/>
                </a:stretch>
              </a:blipFill>
            </p:spPr>
            <p:txBody>
              <a:bodyPr/>
              <a:lstStyle/>
              <a:p>
                <a:r>
                  <a:rPr lang="ja-JP" altLang="en-US">
                    <a:noFill/>
                  </a:rPr>
                  <a:t> </a:t>
                </a:r>
              </a:p>
            </p:txBody>
          </p:sp>
        </mc:Fallback>
      </mc:AlternateContent>
      <p:pic>
        <p:nvPicPr>
          <p:cNvPr id="6" name="コンテンツ プレースホルダー 5">
            <a:extLst>
              <a:ext uri="{FF2B5EF4-FFF2-40B4-BE49-F238E27FC236}">
                <a16:creationId xmlns:a16="http://schemas.microsoft.com/office/drawing/2014/main" id="{3469189A-C54C-4D35-9B6A-0245D358E9A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133934" y="1846263"/>
            <a:ext cx="7984457" cy="4022725"/>
          </a:xfrm>
        </p:spPr>
      </p:pic>
      <p:sp>
        <p:nvSpPr>
          <p:cNvPr id="4" name="スライド番号プレースホルダー 3">
            <a:extLst>
              <a:ext uri="{FF2B5EF4-FFF2-40B4-BE49-F238E27FC236}">
                <a16:creationId xmlns:a16="http://schemas.microsoft.com/office/drawing/2014/main" id="{7DEB9D9E-2B2E-45D6-A6F3-4518E12DD6F4}"/>
              </a:ext>
            </a:extLst>
          </p:cNvPr>
          <p:cNvSpPr>
            <a:spLocks noGrp="1"/>
          </p:cNvSpPr>
          <p:nvPr>
            <p:ph type="sldNum" sz="quarter" idx="12"/>
          </p:nvPr>
        </p:nvSpPr>
        <p:spPr/>
        <p:txBody>
          <a:bodyPr/>
          <a:lstStyle/>
          <a:p>
            <a:fld id="{E1D74C49-57A9-4D4C-82A4-646E6670D819}" type="slidenum">
              <a:rPr kumimoji="1" lang="ja-JP" altLang="en-US" smtClean="0"/>
              <a:t>17</a:t>
            </a:fld>
            <a:endParaRPr kumimoji="1" lang="ja-JP" altLang="en-US"/>
          </a:p>
        </p:txBody>
      </p:sp>
      <p:sp>
        <p:nvSpPr>
          <p:cNvPr id="8" name="テキスト ボックス 7">
            <a:extLst>
              <a:ext uri="{FF2B5EF4-FFF2-40B4-BE49-F238E27FC236}">
                <a16:creationId xmlns:a16="http://schemas.microsoft.com/office/drawing/2014/main" id="{D632F6FF-7DE5-4986-9CC3-65C0EEFFD5E0}"/>
              </a:ext>
            </a:extLst>
          </p:cNvPr>
          <p:cNvSpPr txBox="1"/>
          <p:nvPr/>
        </p:nvSpPr>
        <p:spPr>
          <a:xfrm>
            <a:off x="2320049" y="5790038"/>
            <a:ext cx="8892434" cy="923330"/>
          </a:xfrm>
          <a:prstGeom prst="rect">
            <a:avLst/>
          </a:prstGeom>
          <a:noFill/>
        </p:spPr>
        <p:txBody>
          <a:bodyPr wrap="none" rtlCol="0">
            <a:spAutoFit/>
          </a:bodyPr>
          <a:lstStyle/>
          <a:p>
            <a:r>
              <a:rPr kumimoji="1" lang="ja-JP" altLang="en-US" b="1" dirty="0"/>
              <a:t>実験条件：</a:t>
            </a:r>
            <a:r>
              <a:rPr kumimoji="1" lang="en-US" altLang="ja-JP" b="1" dirty="0"/>
              <a:t>40</a:t>
            </a:r>
            <a:r>
              <a:rPr kumimoji="1" lang="ja-JP" altLang="en-US" b="1" dirty="0"/>
              <a:t>秒間静止状態（静音下）</a:t>
            </a:r>
            <a:endParaRPr kumimoji="1" lang="en-US" altLang="ja-JP" b="1" dirty="0"/>
          </a:p>
          <a:p>
            <a:r>
              <a:rPr kumimoji="1" lang="ja-JP" altLang="en-US" b="1" dirty="0"/>
              <a:t>　　　　　　　</a:t>
            </a:r>
            <a:r>
              <a:rPr kumimoji="1" lang="en-US" altLang="ja-JP" b="1" dirty="0"/>
              <a:t>60cm</a:t>
            </a:r>
            <a:r>
              <a:rPr kumimoji="1" lang="ja-JP" altLang="en-US" b="1" dirty="0"/>
              <a:t>の所で超音波ビーコン（</a:t>
            </a:r>
            <a:r>
              <a:rPr kumimoji="1" lang="en-US" altLang="ja-JP" b="1" dirty="0"/>
              <a:t>mobile beacon</a:t>
            </a:r>
            <a:r>
              <a:rPr kumimoji="1" lang="ja-JP" altLang="en-US" b="1" dirty="0"/>
              <a:t>）と</a:t>
            </a:r>
            <a:r>
              <a:rPr kumimoji="1" lang="en-US" altLang="ja-JP" b="1" dirty="0"/>
              <a:t>Pixhawk</a:t>
            </a:r>
            <a:r>
              <a:rPr kumimoji="1" lang="ja-JP" altLang="en-US" b="1" dirty="0"/>
              <a:t>を静止状態にしている。</a:t>
            </a:r>
          </a:p>
          <a:p>
            <a:endParaRPr kumimoji="1" lang="ja-JP" altLang="en-US" dirty="0"/>
          </a:p>
        </p:txBody>
      </p:sp>
      <p:sp>
        <p:nvSpPr>
          <p:cNvPr id="9" name="テキスト ボックス 8">
            <a:extLst>
              <a:ext uri="{FF2B5EF4-FFF2-40B4-BE49-F238E27FC236}">
                <a16:creationId xmlns:a16="http://schemas.microsoft.com/office/drawing/2014/main" id="{C28FBCF3-5161-4BA7-B642-A48ADD82347C}"/>
              </a:ext>
            </a:extLst>
          </p:cNvPr>
          <p:cNvSpPr txBox="1"/>
          <p:nvPr/>
        </p:nvSpPr>
        <p:spPr>
          <a:xfrm>
            <a:off x="3897297" y="688815"/>
            <a:ext cx="6494085" cy="646331"/>
          </a:xfrm>
          <a:prstGeom prst="rect">
            <a:avLst/>
          </a:prstGeom>
          <a:noFill/>
        </p:spPr>
        <p:txBody>
          <a:bodyPr wrap="none" rtlCol="0">
            <a:spAutoFit/>
          </a:bodyPr>
          <a:lstStyle/>
          <a:p>
            <a:r>
              <a:rPr kumimoji="1" lang="ja-JP" altLang="en-US" dirty="0"/>
              <a:t>システムノイズの分散値　　　　　　　　　　　　　</a:t>
            </a:r>
            <a:r>
              <a:rPr kumimoji="1" lang="ja-JP" altLang="en-US" dirty="0">
                <a:solidFill>
                  <a:srgbClr val="FF0000"/>
                </a:solidFill>
              </a:rPr>
              <a:t>観測ノイズの分散値</a:t>
            </a:r>
          </a:p>
          <a:p>
            <a:endParaRPr kumimoji="1" lang="ja-JP" altLang="en-US" dirty="0"/>
          </a:p>
        </p:txBody>
      </p:sp>
    </p:spTree>
    <p:extLst>
      <p:ext uri="{BB962C8B-B14F-4D97-AF65-F5344CB8AC3E}">
        <p14:creationId xmlns:p14="http://schemas.microsoft.com/office/powerpoint/2010/main" val="10727121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タイトル 1">
                <a:extLst>
                  <a:ext uri="{FF2B5EF4-FFF2-40B4-BE49-F238E27FC236}">
                    <a16:creationId xmlns:a16="http://schemas.microsoft.com/office/drawing/2014/main" id="{2EEDEBE4-3154-477D-B5B7-75FA77CC97EF}"/>
                  </a:ext>
                </a:extLst>
              </p:cNvPr>
              <p:cNvSpPr>
                <a:spLocks noGrp="1"/>
              </p:cNvSpPr>
              <p:nvPr>
                <p:ph type="title"/>
              </p:nvPr>
            </p:nvSpPr>
            <p:spPr>
              <a:xfrm>
                <a:off x="798990" y="286603"/>
                <a:ext cx="10356690" cy="1450757"/>
              </a:xfrm>
            </p:spPr>
            <p:txBody>
              <a:bodyPr>
                <a:normAutofit/>
              </a:bodyPr>
              <a:lstStyle/>
              <a:p>
                <a:r>
                  <a:rPr kumimoji="1" lang="ja-JP" altLang="en-US" sz="4000" dirty="0"/>
                  <a:t>実験結果（</a:t>
                </a:r>
                <a:r>
                  <a:rPr lang="en-US" altLang="ja-JP" sz="4000" dirty="0"/>
                  <a:t> </a:t>
                </a:r>
                <a14:m>
                  <m:oMath xmlns:m="http://schemas.openxmlformats.org/officeDocument/2006/math">
                    <m:sSubSup>
                      <m:sSubSupPr>
                        <m:ctrlPr>
                          <a:rPr lang="en-US" altLang="ja-JP" sz="4000" i="1" smtClean="0">
                            <a:latin typeface="Cambria Math" panose="02040503050406030204" pitchFamily="18" charset="0"/>
                          </a:rPr>
                        </m:ctrlPr>
                      </m:sSubSupPr>
                      <m:e>
                        <m:r>
                          <m:rPr>
                            <m:sty m:val="p"/>
                          </m:rPr>
                          <a:rPr lang="ja-JP" altLang="en-US" sz="4000" b="0" i="0" smtClean="0">
                            <a:latin typeface="Cambria Math" panose="02040503050406030204" pitchFamily="18" charset="0"/>
                          </a:rPr>
                          <m:t>σ</m:t>
                        </m:r>
                      </m:e>
                      <m:sub>
                        <m:r>
                          <m:rPr>
                            <m:sty m:val="p"/>
                          </m:rPr>
                          <a:rPr lang="en-US" altLang="ja-JP" sz="4000" b="0" i="0" smtClean="0">
                            <a:latin typeface="Cambria Math" panose="02040503050406030204" pitchFamily="18" charset="0"/>
                          </a:rPr>
                          <m:t>w</m:t>
                        </m:r>
                      </m:sub>
                      <m:sup>
                        <m:r>
                          <a:rPr lang="en-US" altLang="ja-JP" sz="4000" b="0" i="0" smtClean="0">
                            <a:latin typeface="Cambria Math" panose="02040503050406030204" pitchFamily="18" charset="0"/>
                          </a:rPr>
                          <m:t>2</m:t>
                        </m:r>
                      </m:sup>
                    </m:sSubSup>
                    <m:r>
                      <a:rPr lang="en-US" altLang="ja-JP" sz="4000" b="0" i="0" smtClean="0">
                        <a:latin typeface="Cambria Math" panose="02040503050406030204" pitchFamily="18" charset="0"/>
                      </a:rPr>
                      <m:t>=1.0</m:t>
                    </m:r>
                    <m:r>
                      <a:rPr lang="en-US" altLang="ja-JP" sz="4000" b="0" i="0">
                        <a:latin typeface="Cambria Math" panose="02040503050406030204" pitchFamily="18" charset="0"/>
                      </a:rPr>
                      <m:t>×</m:t>
                    </m:r>
                    <m:sSup>
                      <m:sSupPr>
                        <m:ctrlPr>
                          <a:rPr lang="en-US" altLang="ja-JP" sz="4000" i="1" smtClean="0">
                            <a:latin typeface="Cambria Math" panose="02040503050406030204" pitchFamily="18" charset="0"/>
                          </a:rPr>
                        </m:ctrlPr>
                      </m:sSupPr>
                      <m:e>
                        <m:r>
                          <a:rPr lang="en-US" altLang="ja-JP" sz="4000" b="0" i="0" smtClean="0">
                            <a:latin typeface="Cambria Math" panose="02040503050406030204" pitchFamily="18" charset="0"/>
                          </a:rPr>
                          <m:t>10</m:t>
                        </m:r>
                      </m:e>
                      <m:sup>
                        <m:r>
                          <a:rPr lang="en-US" altLang="ja-JP" sz="4000" b="0" i="0" smtClean="0">
                            <a:latin typeface="Cambria Math" panose="02040503050406030204" pitchFamily="18" charset="0"/>
                          </a:rPr>
                          <m:t>−6</m:t>
                        </m:r>
                      </m:sup>
                    </m:sSup>
                  </m:oMath>
                </a14:m>
                <a:r>
                  <a:rPr kumimoji="1" lang="en-US" altLang="ja-JP" sz="4000" dirty="0"/>
                  <a:t>,</a:t>
                </a:r>
                <a:r>
                  <a:rPr lang="en-US" altLang="ja-JP" sz="4000" dirty="0"/>
                  <a:t> </a:t>
                </a:r>
                <a14:m>
                  <m:oMath xmlns:m="http://schemas.openxmlformats.org/officeDocument/2006/math">
                    <m:sSubSup>
                      <m:sSubSupPr>
                        <m:ctrlPr>
                          <a:rPr lang="en-US" altLang="ja-JP" sz="4000" i="1">
                            <a:latin typeface="Cambria Math" panose="02040503050406030204" pitchFamily="18" charset="0"/>
                          </a:rPr>
                        </m:ctrlPr>
                      </m:sSubSupPr>
                      <m:e>
                        <m:r>
                          <m:rPr>
                            <m:sty m:val="p"/>
                          </m:rPr>
                          <a:rPr lang="ja-JP" altLang="en-US" sz="4000" b="0" i="0">
                            <a:latin typeface="Cambria Math" panose="02040503050406030204" pitchFamily="18" charset="0"/>
                          </a:rPr>
                          <m:t>σ</m:t>
                        </m:r>
                      </m:e>
                      <m:sub>
                        <m:r>
                          <m:rPr>
                            <m:sty m:val="p"/>
                          </m:rPr>
                          <a:rPr lang="en-US" altLang="ja-JP" sz="4000" b="0" i="0" smtClean="0">
                            <a:latin typeface="Cambria Math" panose="02040503050406030204" pitchFamily="18" charset="0"/>
                          </a:rPr>
                          <m:t>v</m:t>
                        </m:r>
                      </m:sub>
                      <m:sup>
                        <m:r>
                          <a:rPr lang="en-US" altLang="ja-JP" sz="4000" b="0" i="0">
                            <a:latin typeface="Cambria Math" panose="02040503050406030204" pitchFamily="18" charset="0"/>
                          </a:rPr>
                          <m:t>2</m:t>
                        </m:r>
                      </m:sup>
                    </m:sSubSup>
                    <m:r>
                      <a:rPr lang="en-US" altLang="ja-JP" sz="4000" b="0" i="0">
                        <a:latin typeface="Cambria Math" panose="02040503050406030204" pitchFamily="18" charset="0"/>
                      </a:rPr>
                      <m:t>=1.0×</m:t>
                    </m:r>
                    <m:sSup>
                      <m:sSupPr>
                        <m:ctrlPr>
                          <a:rPr lang="en-US" altLang="ja-JP" sz="4000" i="1">
                            <a:latin typeface="Cambria Math" panose="02040503050406030204" pitchFamily="18" charset="0"/>
                          </a:rPr>
                        </m:ctrlPr>
                      </m:sSupPr>
                      <m:e>
                        <m:r>
                          <a:rPr lang="en-US" altLang="ja-JP" sz="4000" b="0" i="0">
                            <a:latin typeface="Cambria Math" panose="02040503050406030204" pitchFamily="18" charset="0"/>
                          </a:rPr>
                          <m:t>10</m:t>
                        </m:r>
                      </m:e>
                      <m:sup>
                        <m:r>
                          <a:rPr lang="en-US" altLang="ja-JP" sz="4000" b="0" i="0">
                            <a:latin typeface="Cambria Math" panose="02040503050406030204" pitchFamily="18" charset="0"/>
                          </a:rPr>
                          <m:t>−</m:t>
                        </m:r>
                        <m:r>
                          <a:rPr lang="en-US" altLang="ja-JP" sz="4000" b="0" i="0" smtClean="0">
                            <a:latin typeface="Cambria Math" panose="02040503050406030204" pitchFamily="18" charset="0"/>
                          </a:rPr>
                          <m:t>3</m:t>
                        </m:r>
                      </m:sup>
                    </m:sSup>
                    <m:r>
                      <a:rPr lang="en-US" altLang="ja-JP" sz="4000" b="0" i="0">
                        <a:latin typeface="Cambria Math" panose="02040503050406030204" pitchFamily="18" charset="0"/>
                      </a:rPr>
                      <m:t> </m:t>
                    </m:r>
                  </m:oMath>
                </a14:m>
                <a:r>
                  <a:rPr kumimoji="1" lang="ja-JP" altLang="en-US" sz="4000" dirty="0"/>
                  <a:t>）</a:t>
                </a:r>
              </a:p>
            </p:txBody>
          </p:sp>
        </mc:Choice>
        <mc:Fallback xmlns="">
          <p:sp>
            <p:nvSpPr>
              <p:cNvPr id="2" name="タイトル 1">
                <a:extLst>
                  <a:ext uri="{FF2B5EF4-FFF2-40B4-BE49-F238E27FC236}">
                    <a16:creationId xmlns:a16="http://schemas.microsoft.com/office/drawing/2014/main" id="{2EEDEBE4-3154-477D-B5B7-75FA77CC97EF}"/>
                  </a:ext>
                </a:extLst>
              </p:cNvPr>
              <p:cNvSpPr>
                <a:spLocks noGrp="1" noRot="1" noChangeAspect="1" noMove="1" noResize="1" noEditPoints="1" noAdjustHandles="1" noChangeArrowheads="1" noChangeShapeType="1" noTextEdit="1"/>
              </p:cNvSpPr>
              <p:nvPr>
                <p:ph type="title"/>
              </p:nvPr>
            </p:nvSpPr>
            <p:spPr>
              <a:xfrm>
                <a:off x="798990" y="286603"/>
                <a:ext cx="10356690" cy="1450757"/>
              </a:xfrm>
              <a:blipFill>
                <a:blip r:embed="rId3"/>
                <a:stretch>
                  <a:fillRect l="-2060" b="-18908"/>
                </a:stretch>
              </a:blipFill>
            </p:spPr>
            <p:txBody>
              <a:bodyPr/>
              <a:lstStyle/>
              <a:p>
                <a:r>
                  <a:rPr lang="ja-JP" altLang="en-US">
                    <a:noFill/>
                  </a:rPr>
                  <a:t> </a:t>
                </a:r>
              </a:p>
            </p:txBody>
          </p:sp>
        </mc:Fallback>
      </mc:AlternateContent>
      <p:pic>
        <p:nvPicPr>
          <p:cNvPr id="6" name="コンテンツ プレースホルダー 5">
            <a:extLst>
              <a:ext uri="{FF2B5EF4-FFF2-40B4-BE49-F238E27FC236}">
                <a16:creationId xmlns:a16="http://schemas.microsoft.com/office/drawing/2014/main" id="{91576462-6931-4B11-8833-3B5BF52F55E7}"/>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2133934" y="1846263"/>
            <a:ext cx="7984457" cy="4022725"/>
          </a:xfrm>
        </p:spPr>
      </p:pic>
      <p:sp>
        <p:nvSpPr>
          <p:cNvPr id="4" name="スライド番号プレースホルダー 3">
            <a:extLst>
              <a:ext uri="{FF2B5EF4-FFF2-40B4-BE49-F238E27FC236}">
                <a16:creationId xmlns:a16="http://schemas.microsoft.com/office/drawing/2014/main" id="{836483CA-0AAA-4350-A82A-F447170F61E3}"/>
              </a:ext>
            </a:extLst>
          </p:cNvPr>
          <p:cNvSpPr>
            <a:spLocks noGrp="1"/>
          </p:cNvSpPr>
          <p:nvPr>
            <p:ph type="sldNum" sz="quarter" idx="12"/>
          </p:nvPr>
        </p:nvSpPr>
        <p:spPr/>
        <p:txBody>
          <a:bodyPr/>
          <a:lstStyle/>
          <a:p>
            <a:fld id="{E1D74C49-57A9-4D4C-82A4-646E6670D819}" type="slidenum">
              <a:rPr kumimoji="1" lang="ja-JP" altLang="en-US" smtClean="0"/>
              <a:t>18</a:t>
            </a:fld>
            <a:endParaRPr kumimoji="1" lang="ja-JP" altLang="en-US"/>
          </a:p>
        </p:txBody>
      </p:sp>
      <p:sp>
        <p:nvSpPr>
          <p:cNvPr id="7" name="テキスト ボックス 6">
            <a:extLst>
              <a:ext uri="{FF2B5EF4-FFF2-40B4-BE49-F238E27FC236}">
                <a16:creationId xmlns:a16="http://schemas.microsoft.com/office/drawing/2014/main" id="{6B0FAC6D-43E1-481E-AC32-B43E8F22A493}"/>
              </a:ext>
            </a:extLst>
          </p:cNvPr>
          <p:cNvSpPr txBox="1"/>
          <p:nvPr/>
        </p:nvSpPr>
        <p:spPr>
          <a:xfrm>
            <a:off x="3746376" y="688815"/>
            <a:ext cx="6494085" cy="646331"/>
          </a:xfrm>
          <a:prstGeom prst="rect">
            <a:avLst/>
          </a:prstGeom>
          <a:noFill/>
        </p:spPr>
        <p:txBody>
          <a:bodyPr wrap="none" rtlCol="0">
            <a:spAutoFit/>
          </a:bodyPr>
          <a:lstStyle/>
          <a:p>
            <a:r>
              <a:rPr kumimoji="1" lang="ja-JP" altLang="en-US" dirty="0"/>
              <a:t>システムノイズの分散値　　　　　　　　　　　　　</a:t>
            </a:r>
            <a:r>
              <a:rPr kumimoji="1" lang="ja-JP" altLang="en-US" dirty="0">
                <a:solidFill>
                  <a:srgbClr val="FF0000"/>
                </a:solidFill>
              </a:rPr>
              <a:t>観測ノイズの分散値</a:t>
            </a:r>
          </a:p>
          <a:p>
            <a:endParaRPr kumimoji="1" lang="ja-JP" altLang="en-US" dirty="0"/>
          </a:p>
        </p:txBody>
      </p:sp>
    </p:spTree>
    <p:extLst>
      <p:ext uri="{BB962C8B-B14F-4D97-AF65-F5344CB8AC3E}">
        <p14:creationId xmlns:p14="http://schemas.microsoft.com/office/powerpoint/2010/main" val="30239541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タイトル 1">
                <a:extLst>
                  <a:ext uri="{FF2B5EF4-FFF2-40B4-BE49-F238E27FC236}">
                    <a16:creationId xmlns:a16="http://schemas.microsoft.com/office/drawing/2014/main" id="{58BC0DB0-E40A-4F70-A608-CFC49E31CD8D}"/>
                  </a:ext>
                </a:extLst>
              </p:cNvPr>
              <p:cNvSpPr>
                <a:spLocks noGrp="1"/>
              </p:cNvSpPr>
              <p:nvPr>
                <p:ph type="title"/>
              </p:nvPr>
            </p:nvSpPr>
            <p:spPr/>
            <p:txBody>
              <a:bodyPr/>
              <a:lstStyle/>
              <a:p>
                <a:r>
                  <a:rPr kumimoji="1" lang="ja-JP" altLang="en-US" dirty="0"/>
                  <a:t>実験結果</a:t>
                </a:r>
                <a:r>
                  <a:rPr kumimoji="1" lang="ja-JP" altLang="en-US" sz="3600" dirty="0"/>
                  <a:t>（</a:t>
                </a:r>
                <a:r>
                  <a:rPr lang="en-US" altLang="ja-JP" sz="3600" dirty="0"/>
                  <a:t> </a:t>
                </a:r>
                <a14:m>
                  <m:oMath xmlns:m="http://schemas.openxmlformats.org/officeDocument/2006/math">
                    <m:sSubSup>
                      <m:sSubSupPr>
                        <m:ctrlPr>
                          <a:rPr lang="en-US" altLang="ja-JP" sz="3600" i="1" smtClean="0">
                            <a:latin typeface="Cambria Math" panose="02040503050406030204" pitchFamily="18" charset="0"/>
                          </a:rPr>
                        </m:ctrlPr>
                      </m:sSubSupPr>
                      <m:e>
                        <m:r>
                          <m:rPr>
                            <m:sty m:val="p"/>
                          </m:rPr>
                          <a:rPr lang="ja-JP" altLang="en-US" sz="3600" b="0" i="0" smtClean="0">
                            <a:latin typeface="Cambria Math" panose="02040503050406030204" pitchFamily="18" charset="0"/>
                          </a:rPr>
                          <m:t>σ</m:t>
                        </m:r>
                      </m:e>
                      <m:sub>
                        <m:r>
                          <m:rPr>
                            <m:sty m:val="p"/>
                          </m:rPr>
                          <a:rPr lang="en-US" altLang="ja-JP" sz="3600" b="0" i="0" smtClean="0">
                            <a:latin typeface="Cambria Math" panose="02040503050406030204" pitchFamily="18" charset="0"/>
                          </a:rPr>
                          <m:t>w</m:t>
                        </m:r>
                      </m:sub>
                      <m:sup>
                        <m:r>
                          <a:rPr lang="en-US" altLang="ja-JP" sz="3600" b="0" i="0" smtClean="0">
                            <a:latin typeface="Cambria Math" panose="02040503050406030204" pitchFamily="18" charset="0"/>
                          </a:rPr>
                          <m:t>2</m:t>
                        </m:r>
                      </m:sup>
                    </m:sSubSup>
                    <m:r>
                      <a:rPr lang="en-US" altLang="ja-JP" sz="3600" b="0" i="0" smtClean="0">
                        <a:latin typeface="Cambria Math" panose="02040503050406030204" pitchFamily="18" charset="0"/>
                      </a:rPr>
                      <m:t>=1.0</m:t>
                    </m:r>
                    <m:r>
                      <a:rPr lang="en-US" altLang="ja-JP" sz="3600" b="0" i="0">
                        <a:latin typeface="Cambria Math" panose="02040503050406030204" pitchFamily="18" charset="0"/>
                      </a:rPr>
                      <m:t>×</m:t>
                    </m:r>
                    <m:sSup>
                      <m:sSupPr>
                        <m:ctrlPr>
                          <a:rPr lang="en-US" altLang="ja-JP" sz="3600" i="1" smtClean="0">
                            <a:latin typeface="Cambria Math" panose="02040503050406030204" pitchFamily="18" charset="0"/>
                          </a:rPr>
                        </m:ctrlPr>
                      </m:sSupPr>
                      <m:e>
                        <m:r>
                          <a:rPr lang="en-US" altLang="ja-JP" sz="3600" b="0" i="0" smtClean="0">
                            <a:latin typeface="Cambria Math" panose="02040503050406030204" pitchFamily="18" charset="0"/>
                          </a:rPr>
                          <m:t>10</m:t>
                        </m:r>
                      </m:e>
                      <m:sup>
                        <m:r>
                          <a:rPr lang="en-US" altLang="ja-JP" sz="3600" b="0" i="0" smtClean="0">
                            <a:latin typeface="Cambria Math" panose="02040503050406030204" pitchFamily="18" charset="0"/>
                          </a:rPr>
                          <m:t>−6</m:t>
                        </m:r>
                      </m:sup>
                    </m:sSup>
                  </m:oMath>
                </a14:m>
                <a:r>
                  <a:rPr kumimoji="1" lang="en-US" altLang="ja-JP" sz="3600" dirty="0"/>
                  <a:t>,</a:t>
                </a:r>
                <a:r>
                  <a:rPr lang="en-US" altLang="ja-JP" sz="3600" dirty="0"/>
                  <a:t> </a:t>
                </a:r>
                <a14:m>
                  <m:oMath xmlns:m="http://schemas.openxmlformats.org/officeDocument/2006/math">
                    <m:sSubSup>
                      <m:sSubSupPr>
                        <m:ctrlPr>
                          <a:rPr lang="en-US" altLang="ja-JP" sz="3600" i="1">
                            <a:latin typeface="Cambria Math" panose="02040503050406030204" pitchFamily="18" charset="0"/>
                          </a:rPr>
                        </m:ctrlPr>
                      </m:sSubSupPr>
                      <m:e>
                        <m:r>
                          <m:rPr>
                            <m:sty m:val="p"/>
                          </m:rPr>
                          <a:rPr lang="ja-JP" altLang="en-US" sz="3600" b="0" i="0">
                            <a:latin typeface="Cambria Math" panose="02040503050406030204" pitchFamily="18" charset="0"/>
                          </a:rPr>
                          <m:t>σ</m:t>
                        </m:r>
                      </m:e>
                      <m:sub>
                        <m:r>
                          <m:rPr>
                            <m:sty m:val="p"/>
                          </m:rPr>
                          <a:rPr lang="en-US" altLang="ja-JP" sz="3600" b="0" i="0" smtClean="0">
                            <a:latin typeface="Cambria Math" panose="02040503050406030204" pitchFamily="18" charset="0"/>
                          </a:rPr>
                          <m:t>v</m:t>
                        </m:r>
                      </m:sub>
                      <m:sup>
                        <m:r>
                          <a:rPr lang="en-US" altLang="ja-JP" sz="3600" b="0" i="0">
                            <a:latin typeface="Cambria Math" panose="02040503050406030204" pitchFamily="18" charset="0"/>
                          </a:rPr>
                          <m:t>2</m:t>
                        </m:r>
                      </m:sup>
                    </m:sSubSup>
                    <m:r>
                      <a:rPr lang="en-US" altLang="ja-JP" sz="3600" b="0" i="0">
                        <a:latin typeface="Cambria Math" panose="02040503050406030204" pitchFamily="18" charset="0"/>
                      </a:rPr>
                      <m:t>=1.0×</m:t>
                    </m:r>
                    <m:sSup>
                      <m:sSupPr>
                        <m:ctrlPr>
                          <a:rPr lang="en-US" altLang="ja-JP" sz="3600" i="1">
                            <a:latin typeface="Cambria Math" panose="02040503050406030204" pitchFamily="18" charset="0"/>
                          </a:rPr>
                        </m:ctrlPr>
                      </m:sSupPr>
                      <m:e>
                        <m:r>
                          <a:rPr lang="en-US" altLang="ja-JP" sz="3600" b="0" i="0">
                            <a:latin typeface="Cambria Math" panose="02040503050406030204" pitchFamily="18" charset="0"/>
                          </a:rPr>
                          <m:t>10</m:t>
                        </m:r>
                      </m:e>
                      <m:sup>
                        <m:r>
                          <a:rPr lang="en-US" altLang="ja-JP" sz="3600" b="0" i="0">
                            <a:latin typeface="Cambria Math" panose="02040503050406030204" pitchFamily="18" charset="0"/>
                          </a:rPr>
                          <m:t>−</m:t>
                        </m:r>
                        <m:r>
                          <a:rPr lang="en-US" altLang="ja-JP" sz="3600" b="0" i="0" smtClean="0">
                            <a:latin typeface="Cambria Math" panose="02040503050406030204" pitchFamily="18" charset="0"/>
                          </a:rPr>
                          <m:t>0</m:t>
                        </m:r>
                      </m:sup>
                    </m:sSup>
                    <m:r>
                      <a:rPr lang="en-US" altLang="ja-JP" sz="3600" b="0" i="0">
                        <a:latin typeface="Cambria Math" panose="02040503050406030204" pitchFamily="18" charset="0"/>
                      </a:rPr>
                      <m:t> </m:t>
                    </m:r>
                  </m:oMath>
                </a14:m>
                <a:r>
                  <a:rPr kumimoji="1" lang="ja-JP" altLang="en-US" sz="3600" dirty="0"/>
                  <a:t>）</a:t>
                </a:r>
              </a:p>
            </p:txBody>
          </p:sp>
        </mc:Choice>
        <mc:Fallback xmlns="">
          <p:sp>
            <p:nvSpPr>
              <p:cNvPr id="2" name="タイトル 1">
                <a:extLst>
                  <a:ext uri="{FF2B5EF4-FFF2-40B4-BE49-F238E27FC236}">
                    <a16:creationId xmlns:a16="http://schemas.microsoft.com/office/drawing/2014/main" id="{58BC0DB0-E40A-4F70-A608-CFC49E31CD8D}"/>
                  </a:ext>
                </a:extLst>
              </p:cNvPr>
              <p:cNvSpPr>
                <a:spLocks noGrp="1" noRot="1" noChangeAspect="1" noMove="1" noResize="1" noEditPoints="1" noAdjustHandles="1" noChangeArrowheads="1" noChangeShapeType="1" noTextEdit="1"/>
              </p:cNvSpPr>
              <p:nvPr>
                <p:ph type="title"/>
              </p:nvPr>
            </p:nvSpPr>
            <p:spPr>
              <a:blipFill>
                <a:blip r:embed="rId2"/>
                <a:stretch>
                  <a:fillRect l="-2727" b="-21429"/>
                </a:stretch>
              </a:blipFill>
            </p:spPr>
            <p:txBody>
              <a:bodyPr/>
              <a:lstStyle/>
              <a:p>
                <a:r>
                  <a:rPr lang="ja-JP" altLang="en-US">
                    <a:noFill/>
                  </a:rPr>
                  <a:t> </a:t>
                </a:r>
              </a:p>
            </p:txBody>
          </p:sp>
        </mc:Fallback>
      </mc:AlternateContent>
      <p:pic>
        <p:nvPicPr>
          <p:cNvPr id="8" name="コンテンツ プレースホルダー 7">
            <a:extLst>
              <a:ext uri="{FF2B5EF4-FFF2-40B4-BE49-F238E27FC236}">
                <a16:creationId xmlns:a16="http://schemas.microsoft.com/office/drawing/2014/main" id="{DA9EB7AC-7D81-4F09-8F2E-B31D415F491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133934" y="1846263"/>
            <a:ext cx="7984457" cy="4022725"/>
          </a:xfrm>
        </p:spPr>
      </p:pic>
      <p:sp>
        <p:nvSpPr>
          <p:cNvPr id="4" name="スライド番号プレースホルダー 3">
            <a:extLst>
              <a:ext uri="{FF2B5EF4-FFF2-40B4-BE49-F238E27FC236}">
                <a16:creationId xmlns:a16="http://schemas.microsoft.com/office/drawing/2014/main" id="{1E257B69-C80B-4702-BC17-E72868315C34}"/>
              </a:ext>
            </a:extLst>
          </p:cNvPr>
          <p:cNvSpPr>
            <a:spLocks noGrp="1"/>
          </p:cNvSpPr>
          <p:nvPr>
            <p:ph type="sldNum" sz="quarter" idx="12"/>
          </p:nvPr>
        </p:nvSpPr>
        <p:spPr/>
        <p:txBody>
          <a:bodyPr/>
          <a:lstStyle/>
          <a:p>
            <a:fld id="{E1D74C49-57A9-4D4C-82A4-646E6670D819}" type="slidenum">
              <a:rPr kumimoji="1" lang="ja-JP" altLang="en-US" smtClean="0"/>
              <a:t>19</a:t>
            </a:fld>
            <a:endParaRPr kumimoji="1" lang="ja-JP" altLang="en-US"/>
          </a:p>
        </p:txBody>
      </p:sp>
      <p:sp>
        <p:nvSpPr>
          <p:cNvPr id="11" name="テキスト ボックス 10">
            <a:extLst>
              <a:ext uri="{FF2B5EF4-FFF2-40B4-BE49-F238E27FC236}">
                <a16:creationId xmlns:a16="http://schemas.microsoft.com/office/drawing/2014/main" id="{97DB67F0-EECE-4831-9CFF-733399E84FB9}"/>
              </a:ext>
            </a:extLst>
          </p:cNvPr>
          <p:cNvSpPr txBox="1"/>
          <p:nvPr/>
        </p:nvSpPr>
        <p:spPr>
          <a:xfrm>
            <a:off x="2133934" y="5755376"/>
            <a:ext cx="7201010" cy="923330"/>
          </a:xfrm>
          <a:prstGeom prst="rect">
            <a:avLst/>
          </a:prstGeom>
          <a:noFill/>
        </p:spPr>
        <p:txBody>
          <a:bodyPr wrap="none" rtlCol="0">
            <a:spAutoFit/>
          </a:bodyPr>
          <a:lstStyle/>
          <a:p>
            <a:r>
              <a:rPr kumimoji="1" lang="ja-JP" altLang="en-US" b="1" dirty="0"/>
              <a:t>実験条件：</a:t>
            </a:r>
            <a:r>
              <a:rPr kumimoji="1" lang="en-US" altLang="ja-JP" b="1" dirty="0"/>
              <a:t>40</a:t>
            </a:r>
            <a:r>
              <a:rPr kumimoji="1" lang="ja-JP" altLang="en-US" b="1" dirty="0"/>
              <a:t>秒間静止状態（雑音下）</a:t>
            </a:r>
            <a:endParaRPr kumimoji="1" lang="en-US" altLang="ja-JP" b="1" dirty="0"/>
          </a:p>
          <a:p>
            <a:r>
              <a:rPr kumimoji="1" lang="ja-JP" altLang="en-US" b="1" dirty="0"/>
              <a:t>　　　　　　　</a:t>
            </a:r>
            <a:r>
              <a:rPr kumimoji="1" lang="en-US" altLang="ja-JP" b="1" dirty="0"/>
              <a:t>20[s]</a:t>
            </a:r>
            <a:r>
              <a:rPr kumimoji="1" lang="ja-JP" altLang="en-US" b="1" dirty="0"/>
              <a:t>から</a:t>
            </a:r>
            <a:r>
              <a:rPr kumimoji="1" lang="en-US" altLang="ja-JP" b="1" dirty="0"/>
              <a:t>30[s]</a:t>
            </a:r>
            <a:r>
              <a:rPr kumimoji="1" lang="ja-JP" altLang="en-US" b="1" dirty="0"/>
              <a:t>でタンバリンを使用して雑音を発生させている。</a:t>
            </a:r>
          </a:p>
          <a:p>
            <a:endParaRPr kumimoji="1" lang="ja-JP" altLang="en-US" dirty="0"/>
          </a:p>
        </p:txBody>
      </p:sp>
      <p:pic>
        <p:nvPicPr>
          <p:cNvPr id="21" name="図 20">
            <a:extLst>
              <a:ext uri="{FF2B5EF4-FFF2-40B4-BE49-F238E27FC236}">
                <a16:creationId xmlns:a16="http://schemas.microsoft.com/office/drawing/2014/main" id="{7D491954-F4DD-4B14-9EC5-0819381C0C5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a:off x="9189462" y="2188870"/>
            <a:ext cx="2099323" cy="1574492"/>
          </a:xfrm>
          <a:prstGeom prst="rect">
            <a:avLst/>
          </a:prstGeom>
        </p:spPr>
      </p:pic>
      <p:sp>
        <p:nvSpPr>
          <p:cNvPr id="22" name="テキスト ボックス 21">
            <a:extLst>
              <a:ext uri="{FF2B5EF4-FFF2-40B4-BE49-F238E27FC236}">
                <a16:creationId xmlns:a16="http://schemas.microsoft.com/office/drawing/2014/main" id="{D508B052-E819-42DB-B813-5876D567BED0}"/>
              </a:ext>
            </a:extLst>
          </p:cNvPr>
          <p:cNvSpPr txBox="1"/>
          <p:nvPr/>
        </p:nvSpPr>
        <p:spPr>
          <a:xfrm>
            <a:off x="4062385" y="713379"/>
            <a:ext cx="6494085" cy="646331"/>
          </a:xfrm>
          <a:prstGeom prst="rect">
            <a:avLst/>
          </a:prstGeom>
          <a:noFill/>
        </p:spPr>
        <p:txBody>
          <a:bodyPr wrap="none" rtlCol="0">
            <a:spAutoFit/>
          </a:bodyPr>
          <a:lstStyle/>
          <a:p>
            <a:r>
              <a:rPr kumimoji="1" lang="ja-JP" altLang="en-US" dirty="0"/>
              <a:t>システムノイズの分散値　　　　　　　　　　　　　観測ノイズの分散値</a:t>
            </a:r>
          </a:p>
          <a:p>
            <a:endParaRPr kumimoji="1" lang="ja-JP" altLang="en-US" dirty="0"/>
          </a:p>
        </p:txBody>
      </p:sp>
    </p:spTree>
    <p:extLst>
      <p:ext uri="{BB962C8B-B14F-4D97-AF65-F5344CB8AC3E}">
        <p14:creationId xmlns:p14="http://schemas.microsoft.com/office/powerpoint/2010/main" val="19332826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21AB9E1-8EE0-4BA6-8365-2C71234226DE}"/>
              </a:ext>
            </a:extLst>
          </p:cNvPr>
          <p:cNvSpPr>
            <a:spLocks noGrp="1"/>
          </p:cNvSpPr>
          <p:nvPr>
            <p:ph type="title"/>
          </p:nvPr>
        </p:nvSpPr>
        <p:spPr/>
        <p:txBody>
          <a:bodyPr/>
          <a:lstStyle/>
          <a:p>
            <a:pPr algn="ctr"/>
            <a:r>
              <a:rPr kumimoji="1" lang="ja-JP" altLang="en-US" b="1" dirty="0"/>
              <a:t>目次</a:t>
            </a:r>
          </a:p>
        </p:txBody>
      </p:sp>
      <p:sp>
        <p:nvSpPr>
          <p:cNvPr id="3" name="コンテンツ プレースホルダー 2">
            <a:extLst>
              <a:ext uri="{FF2B5EF4-FFF2-40B4-BE49-F238E27FC236}">
                <a16:creationId xmlns:a16="http://schemas.microsoft.com/office/drawing/2014/main" id="{502124FB-5B7E-414B-A38F-A3A719E7582D}"/>
              </a:ext>
            </a:extLst>
          </p:cNvPr>
          <p:cNvSpPr>
            <a:spLocks noGrp="1"/>
          </p:cNvSpPr>
          <p:nvPr>
            <p:ph idx="1"/>
          </p:nvPr>
        </p:nvSpPr>
        <p:spPr/>
        <p:txBody>
          <a:bodyPr/>
          <a:lstStyle/>
          <a:p>
            <a:pPr>
              <a:buFont typeface="Wingdings" panose="05000000000000000000" pitchFamily="2" charset="2"/>
              <a:buChar char="u"/>
            </a:pPr>
            <a:r>
              <a:rPr kumimoji="1" lang="ja-JP" altLang="en-US" b="1" dirty="0"/>
              <a:t>研究背景</a:t>
            </a:r>
            <a:endParaRPr kumimoji="1" lang="en-US" altLang="ja-JP" b="1" dirty="0"/>
          </a:p>
          <a:p>
            <a:pPr>
              <a:buFont typeface="Wingdings" panose="05000000000000000000" pitchFamily="2" charset="2"/>
              <a:buChar char="u"/>
            </a:pPr>
            <a:r>
              <a:rPr lang="ja-JP" altLang="en-US" b="1" dirty="0"/>
              <a:t>研究目的</a:t>
            </a:r>
            <a:endParaRPr lang="en-US" altLang="ja-JP" b="1" dirty="0"/>
          </a:p>
          <a:p>
            <a:pPr>
              <a:buFont typeface="Wingdings" panose="05000000000000000000" pitchFamily="2" charset="2"/>
              <a:buChar char="u"/>
            </a:pPr>
            <a:r>
              <a:rPr lang="ja-JP" altLang="en-US" b="1" dirty="0"/>
              <a:t>カルマンフィルタに用いる状態方程式について</a:t>
            </a:r>
            <a:endParaRPr lang="en-US" altLang="ja-JP" b="1" dirty="0"/>
          </a:p>
          <a:p>
            <a:pPr>
              <a:buFont typeface="Wingdings" panose="05000000000000000000" pitchFamily="2" charset="2"/>
              <a:buChar char="u"/>
            </a:pPr>
            <a:r>
              <a:rPr lang="ja-JP" altLang="en-US" b="1" dirty="0"/>
              <a:t>超音波ビーコンの高度測定方法</a:t>
            </a:r>
            <a:endParaRPr lang="en-US" altLang="ja-JP" b="1" dirty="0"/>
          </a:p>
          <a:p>
            <a:pPr>
              <a:buFont typeface="Wingdings" panose="05000000000000000000" pitchFamily="2" charset="2"/>
              <a:buChar char="u"/>
            </a:pPr>
            <a:r>
              <a:rPr kumimoji="1" lang="ja-JP" altLang="en-US" b="1" dirty="0"/>
              <a:t>カルマンフィルタの実装</a:t>
            </a:r>
            <a:endParaRPr kumimoji="1" lang="en-US" altLang="ja-JP" dirty="0"/>
          </a:p>
          <a:p>
            <a:pPr>
              <a:buFont typeface="Wingdings" panose="05000000000000000000" pitchFamily="2" charset="2"/>
              <a:buChar char="u"/>
            </a:pPr>
            <a:r>
              <a:rPr lang="ja-JP" altLang="en-US" b="1" dirty="0"/>
              <a:t>実験内容</a:t>
            </a:r>
            <a:endParaRPr lang="en-US" altLang="ja-JP" b="1" dirty="0"/>
          </a:p>
          <a:p>
            <a:pPr>
              <a:buFont typeface="Wingdings" panose="05000000000000000000" pitchFamily="2" charset="2"/>
              <a:buChar char="u"/>
            </a:pPr>
            <a:r>
              <a:rPr kumimoji="1" lang="ja-JP" altLang="en-US" b="1" dirty="0"/>
              <a:t>実験結果</a:t>
            </a:r>
            <a:r>
              <a:rPr kumimoji="1" lang="ja-JP" altLang="en-US" dirty="0"/>
              <a:t>（カルマンフィルタにおけるシステムノイズ、観測ノイズの分散値の</a:t>
            </a:r>
            <a:r>
              <a:rPr lang="ja-JP" altLang="en-US" dirty="0"/>
              <a:t>与える</a:t>
            </a:r>
            <a:r>
              <a:rPr kumimoji="1" lang="ja-JP" altLang="en-US" dirty="0"/>
              <a:t>影響）</a:t>
            </a:r>
          </a:p>
          <a:p>
            <a:pPr>
              <a:buFont typeface="Wingdings" panose="05000000000000000000" pitchFamily="2" charset="2"/>
              <a:buChar char="u"/>
            </a:pPr>
            <a:r>
              <a:rPr lang="ja-JP" altLang="en-US" b="1" dirty="0"/>
              <a:t>まとめ</a:t>
            </a:r>
            <a:endParaRPr lang="en-US" altLang="ja-JP" b="1" dirty="0"/>
          </a:p>
        </p:txBody>
      </p:sp>
      <p:sp>
        <p:nvSpPr>
          <p:cNvPr id="4" name="スライド番号プレースホルダー 3">
            <a:extLst>
              <a:ext uri="{FF2B5EF4-FFF2-40B4-BE49-F238E27FC236}">
                <a16:creationId xmlns:a16="http://schemas.microsoft.com/office/drawing/2014/main" id="{27AE220B-8FC7-4035-9EE7-0A77BA11C3A1}"/>
              </a:ext>
            </a:extLst>
          </p:cNvPr>
          <p:cNvSpPr>
            <a:spLocks noGrp="1"/>
          </p:cNvSpPr>
          <p:nvPr>
            <p:ph type="sldNum" sz="quarter" idx="12"/>
          </p:nvPr>
        </p:nvSpPr>
        <p:spPr/>
        <p:txBody>
          <a:bodyPr/>
          <a:lstStyle/>
          <a:p>
            <a:fld id="{E1D74C49-57A9-4D4C-82A4-646E6670D819}" type="slidenum">
              <a:rPr kumimoji="1" lang="ja-JP" altLang="en-US" sz="2800" smtClean="0"/>
              <a:t>2</a:t>
            </a:fld>
            <a:endParaRPr kumimoji="1" lang="ja-JP" altLang="en-US" sz="2800" dirty="0"/>
          </a:p>
        </p:txBody>
      </p:sp>
    </p:spTree>
    <p:extLst>
      <p:ext uri="{BB962C8B-B14F-4D97-AF65-F5344CB8AC3E}">
        <p14:creationId xmlns:p14="http://schemas.microsoft.com/office/powerpoint/2010/main" val="17263624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タイトル 1">
                <a:extLst>
                  <a:ext uri="{FF2B5EF4-FFF2-40B4-BE49-F238E27FC236}">
                    <a16:creationId xmlns:a16="http://schemas.microsoft.com/office/drawing/2014/main" id="{25BE6DDB-5B24-4846-85C4-41C79B73C7E6}"/>
                  </a:ext>
                </a:extLst>
              </p:cNvPr>
              <p:cNvSpPr>
                <a:spLocks noGrp="1"/>
              </p:cNvSpPr>
              <p:nvPr>
                <p:ph type="title"/>
              </p:nvPr>
            </p:nvSpPr>
            <p:spPr/>
            <p:txBody>
              <a:bodyPr/>
              <a:lstStyle/>
              <a:p>
                <a:r>
                  <a:rPr kumimoji="1" lang="ja-JP" altLang="en-US" dirty="0"/>
                  <a:t>実験結果</a:t>
                </a:r>
                <a:r>
                  <a:rPr kumimoji="1" lang="ja-JP" altLang="en-US" sz="3600" dirty="0"/>
                  <a:t>（</a:t>
                </a:r>
                <a:r>
                  <a:rPr lang="en-US" altLang="ja-JP" sz="3600" dirty="0"/>
                  <a:t> </a:t>
                </a:r>
                <a14:m>
                  <m:oMath xmlns:m="http://schemas.openxmlformats.org/officeDocument/2006/math">
                    <m:sSubSup>
                      <m:sSubSupPr>
                        <m:ctrlPr>
                          <a:rPr lang="en-US" altLang="ja-JP" sz="3600" i="1" smtClean="0">
                            <a:latin typeface="Cambria Math" panose="02040503050406030204" pitchFamily="18" charset="0"/>
                          </a:rPr>
                        </m:ctrlPr>
                      </m:sSubSupPr>
                      <m:e>
                        <m:r>
                          <m:rPr>
                            <m:sty m:val="p"/>
                          </m:rPr>
                          <a:rPr lang="ja-JP" altLang="en-US" sz="3600" b="0" i="0" smtClean="0">
                            <a:latin typeface="Cambria Math" panose="02040503050406030204" pitchFamily="18" charset="0"/>
                          </a:rPr>
                          <m:t>σ</m:t>
                        </m:r>
                      </m:e>
                      <m:sub>
                        <m:r>
                          <m:rPr>
                            <m:sty m:val="p"/>
                          </m:rPr>
                          <a:rPr lang="en-US" altLang="ja-JP" sz="3600" b="0" i="0" smtClean="0">
                            <a:latin typeface="Cambria Math" panose="02040503050406030204" pitchFamily="18" charset="0"/>
                          </a:rPr>
                          <m:t>w</m:t>
                        </m:r>
                      </m:sub>
                      <m:sup>
                        <m:r>
                          <a:rPr lang="en-US" altLang="ja-JP" sz="3600" b="0" i="0" smtClean="0">
                            <a:latin typeface="Cambria Math" panose="02040503050406030204" pitchFamily="18" charset="0"/>
                          </a:rPr>
                          <m:t>2</m:t>
                        </m:r>
                      </m:sup>
                    </m:sSubSup>
                    <m:r>
                      <a:rPr lang="en-US" altLang="ja-JP" sz="3600" b="0" i="0" smtClean="0">
                        <a:latin typeface="Cambria Math" panose="02040503050406030204" pitchFamily="18" charset="0"/>
                      </a:rPr>
                      <m:t>=1.0</m:t>
                    </m:r>
                    <m:r>
                      <a:rPr lang="en-US" altLang="ja-JP" sz="3600" b="0" i="0">
                        <a:latin typeface="Cambria Math" panose="02040503050406030204" pitchFamily="18" charset="0"/>
                      </a:rPr>
                      <m:t>×</m:t>
                    </m:r>
                    <m:sSup>
                      <m:sSupPr>
                        <m:ctrlPr>
                          <a:rPr lang="en-US" altLang="ja-JP" sz="3600" i="1" smtClean="0">
                            <a:latin typeface="Cambria Math" panose="02040503050406030204" pitchFamily="18" charset="0"/>
                          </a:rPr>
                        </m:ctrlPr>
                      </m:sSupPr>
                      <m:e>
                        <m:r>
                          <a:rPr lang="en-US" altLang="ja-JP" sz="3600" b="0" i="0" smtClean="0">
                            <a:latin typeface="Cambria Math" panose="02040503050406030204" pitchFamily="18" charset="0"/>
                          </a:rPr>
                          <m:t>10</m:t>
                        </m:r>
                      </m:e>
                      <m:sup>
                        <m:r>
                          <a:rPr lang="en-US" altLang="ja-JP" sz="3600" b="0" i="0" smtClean="0">
                            <a:latin typeface="Cambria Math" panose="02040503050406030204" pitchFamily="18" charset="0"/>
                          </a:rPr>
                          <m:t>−6</m:t>
                        </m:r>
                      </m:sup>
                    </m:sSup>
                  </m:oMath>
                </a14:m>
                <a:r>
                  <a:rPr kumimoji="1" lang="en-US" altLang="ja-JP" sz="3600" dirty="0"/>
                  <a:t>,</a:t>
                </a:r>
                <a:r>
                  <a:rPr lang="en-US" altLang="ja-JP" sz="3600" dirty="0"/>
                  <a:t> </a:t>
                </a:r>
                <a14:m>
                  <m:oMath xmlns:m="http://schemas.openxmlformats.org/officeDocument/2006/math">
                    <m:sSubSup>
                      <m:sSubSupPr>
                        <m:ctrlPr>
                          <a:rPr lang="en-US" altLang="ja-JP" sz="3600" i="1">
                            <a:latin typeface="Cambria Math" panose="02040503050406030204" pitchFamily="18" charset="0"/>
                          </a:rPr>
                        </m:ctrlPr>
                      </m:sSubSupPr>
                      <m:e>
                        <m:r>
                          <m:rPr>
                            <m:sty m:val="p"/>
                          </m:rPr>
                          <a:rPr lang="ja-JP" altLang="en-US" sz="3600" b="0" i="0">
                            <a:latin typeface="Cambria Math" panose="02040503050406030204" pitchFamily="18" charset="0"/>
                          </a:rPr>
                          <m:t>σ</m:t>
                        </m:r>
                      </m:e>
                      <m:sub>
                        <m:r>
                          <m:rPr>
                            <m:sty m:val="p"/>
                          </m:rPr>
                          <a:rPr lang="en-US" altLang="ja-JP" sz="3600" b="0" i="0" smtClean="0">
                            <a:latin typeface="Cambria Math" panose="02040503050406030204" pitchFamily="18" charset="0"/>
                          </a:rPr>
                          <m:t>v</m:t>
                        </m:r>
                      </m:sub>
                      <m:sup>
                        <m:r>
                          <a:rPr lang="en-US" altLang="ja-JP" sz="3600" b="0" i="0">
                            <a:latin typeface="Cambria Math" panose="02040503050406030204" pitchFamily="18" charset="0"/>
                          </a:rPr>
                          <m:t>2</m:t>
                        </m:r>
                      </m:sup>
                    </m:sSubSup>
                    <m:r>
                      <a:rPr lang="en-US" altLang="ja-JP" sz="3600" b="0" i="0">
                        <a:latin typeface="Cambria Math" panose="02040503050406030204" pitchFamily="18" charset="0"/>
                      </a:rPr>
                      <m:t>=1.0×</m:t>
                    </m:r>
                    <m:sSup>
                      <m:sSupPr>
                        <m:ctrlPr>
                          <a:rPr lang="en-US" altLang="ja-JP" sz="3600" i="1">
                            <a:latin typeface="Cambria Math" panose="02040503050406030204" pitchFamily="18" charset="0"/>
                          </a:rPr>
                        </m:ctrlPr>
                      </m:sSupPr>
                      <m:e>
                        <m:r>
                          <a:rPr lang="en-US" altLang="ja-JP" sz="3600" b="0" i="0">
                            <a:latin typeface="Cambria Math" panose="02040503050406030204" pitchFamily="18" charset="0"/>
                          </a:rPr>
                          <m:t>10</m:t>
                        </m:r>
                      </m:e>
                      <m:sup>
                        <m:r>
                          <a:rPr lang="en-US" altLang="ja-JP" sz="3600" b="0" i="0">
                            <a:latin typeface="Cambria Math" panose="02040503050406030204" pitchFamily="18" charset="0"/>
                          </a:rPr>
                          <m:t>−</m:t>
                        </m:r>
                        <m:r>
                          <a:rPr lang="en-US" altLang="ja-JP" sz="3600" b="0" i="1" smtClean="0">
                            <a:latin typeface="Cambria Math" panose="02040503050406030204" pitchFamily="18" charset="0"/>
                          </a:rPr>
                          <m:t>8</m:t>
                        </m:r>
                      </m:sup>
                    </m:sSup>
                    <m:r>
                      <a:rPr lang="en-US" altLang="ja-JP" sz="3600" b="0" i="0">
                        <a:latin typeface="Cambria Math" panose="02040503050406030204" pitchFamily="18" charset="0"/>
                      </a:rPr>
                      <m:t> </m:t>
                    </m:r>
                  </m:oMath>
                </a14:m>
                <a:r>
                  <a:rPr kumimoji="1" lang="ja-JP" altLang="en-US" sz="3600" dirty="0"/>
                  <a:t>）</a:t>
                </a:r>
              </a:p>
            </p:txBody>
          </p:sp>
        </mc:Choice>
        <mc:Fallback xmlns="">
          <p:sp>
            <p:nvSpPr>
              <p:cNvPr id="2" name="タイトル 1">
                <a:extLst>
                  <a:ext uri="{FF2B5EF4-FFF2-40B4-BE49-F238E27FC236}">
                    <a16:creationId xmlns:a16="http://schemas.microsoft.com/office/drawing/2014/main" id="{25BE6DDB-5B24-4846-85C4-41C79B73C7E6}"/>
                  </a:ext>
                </a:extLst>
              </p:cNvPr>
              <p:cNvSpPr>
                <a:spLocks noGrp="1" noRot="1" noChangeAspect="1" noMove="1" noResize="1" noEditPoints="1" noAdjustHandles="1" noChangeArrowheads="1" noChangeShapeType="1" noTextEdit="1"/>
              </p:cNvSpPr>
              <p:nvPr>
                <p:ph type="title"/>
              </p:nvPr>
            </p:nvSpPr>
            <p:spPr>
              <a:blipFill>
                <a:blip r:embed="rId2"/>
                <a:stretch>
                  <a:fillRect l="-2727" b="-21429"/>
                </a:stretch>
              </a:blipFill>
            </p:spPr>
            <p:txBody>
              <a:bodyPr/>
              <a:lstStyle/>
              <a:p>
                <a:r>
                  <a:rPr lang="ja-JP" altLang="en-US">
                    <a:noFill/>
                  </a:rPr>
                  <a:t> </a:t>
                </a:r>
              </a:p>
            </p:txBody>
          </p:sp>
        </mc:Fallback>
      </mc:AlternateContent>
      <p:pic>
        <p:nvPicPr>
          <p:cNvPr id="6" name="コンテンツ プレースホルダー 5">
            <a:extLst>
              <a:ext uri="{FF2B5EF4-FFF2-40B4-BE49-F238E27FC236}">
                <a16:creationId xmlns:a16="http://schemas.microsoft.com/office/drawing/2014/main" id="{A3690A0A-8F62-4357-9386-694F7DCCD03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133934" y="1846263"/>
            <a:ext cx="7984457" cy="4022725"/>
          </a:xfrm>
        </p:spPr>
      </p:pic>
      <p:sp>
        <p:nvSpPr>
          <p:cNvPr id="4" name="スライド番号プレースホルダー 3">
            <a:extLst>
              <a:ext uri="{FF2B5EF4-FFF2-40B4-BE49-F238E27FC236}">
                <a16:creationId xmlns:a16="http://schemas.microsoft.com/office/drawing/2014/main" id="{8D9AFD1F-FAC1-4369-9AAF-A3C5A6182D21}"/>
              </a:ext>
            </a:extLst>
          </p:cNvPr>
          <p:cNvSpPr>
            <a:spLocks noGrp="1"/>
          </p:cNvSpPr>
          <p:nvPr>
            <p:ph type="sldNum" sz="quarter" idx="12"/>
          </p:nvPr>
        </p:nvSpPr>
        <p:spPr/>
        <p:txBody>
          <a:bodyPr/>
          <a:lstStyle/>
          <a:p>
            <a:fld id="{E1D74C49-57A9-4D4C-82A4-646E6670D819}" type="slidenum">
              <a:rPr kumimoji="1" lang="ja-JP" altLang="en-US" smtClean="0"/>
              <a:t>20</a:t>
            </a:fld>
            <a:endParaRPr kumimoji="1" lang="ja-JP" altLang="en-US"/>
          </a:p>
        </p:txBody>
      </p:sp>
      <p:sp>
        <p:nvSpPr>
          <p:cNvPr id="7" name="テキスト ボックス 6">
            <a:extLst>
              <a:ext uri="{FF2B5EF4-FFF2-40B4-BE49-F238E27FC236}">
                <a16:creationId xmlns:a16="http://schemas.microsoft.com/office/drawing/2014/main" id="{35AF120B-9774-4A98-85BF-363FE276512C}"/>
              </a:ext>
            </a:extLst>
          </p:cNvPr>
          <p:cNvSpPr txBox="1"/>
          <p:nvPr/>
        </p:nvSpPr>
        <p:spPr>
          <a:xfrm>
            <a:off x="2133934" y="5719017"/>
            <a:ext cx="8892434" cy="923330"/>
          </a:xfrm>
          <a:prstGeom prst="rect">
            <a:avLst/>
          </a:prstGeom>
          <a:noFill/>
        </p:spPr>
        <p:txBody>
          <a:bodyPr wrap="none" rtlCol="0">
            <a:spAutoFit/>
          </a:bodyPr>
          <a:lstStyle/>
          <a:p>
            <a:r>
              <a:rPr kumimoji="1" lang="ja-JP" altLang="en-US" b="1" dirty="0"/>
              <a:t>実験条件：</a:t>
            </a:r>
            <a:r>
              <a:rPr kumimoji="1" lang="en-US" altLang="ja-JP" b="1" dirty="0"/>
              <a:t>40</a:t>
            </a:r>
            <a:r>
              <a:rPr kumimoji="1" lang="ja-JP" altLang="en-US" b="1" dirty="0"/>
              <a:t>秒間静止状態（雑音下）</a:t>
            </a:r>
            <a:endParaRPr kumimoji="1" lang="en-US" altLang="ja-JP" b="1" dirty="0"/>
          </a:p>
          <a:p>
            <a:r>
              <a:rPr kumimoji="1" lang="ja-JP" altLang="en-US" b="1" dirty="0"/>
              <a:t>　　　　　　　</a:t>
            </a:r>
            <a:r>
              <a:rPr kumimoji="1" lang="en-US" altLang="ja-JP" b="1" dirty="0"/>
              <a:t>60cm</a:t>
            </a:r>
            <a:r>
              <a:rPr kumimoji="1" lang="ja-JP" altLang="en-US" b="1" dirty="0"/>
              <a:t>の所で超音波ビーコン（</a:t>
            </a:r>
            <a:r>
              <a:rPr kumimoji="1" lang="en-US" altLang="ja-JP" b="1" dirty="0"/>
              <a:t>mobile beacon</a:t>
            </a:r>
            <a:r>
              <a:rPr kumimoji="1" lang="ja-JP" altLang="en-US" b="1" dirty="0"/>
              <a:t>）と</a:t>
            </a:r>
            <a:r>
              <a:rPr kumimoji="1" lang="en-US" altLang="ja-JP" b="1" dirty="0"/>
              <a:t>Pixhawk</a:t>
            </a:r>
            <a:r>
              <a:rPr kumimoji="1" lang="ja-JP" altLang="en-US" b="1" dirty="0"/>
              <a:t>を静止状態にしている。</a:t>
            </a:r>
          </a:p>
          <a:p>
            <a:endParaRPr kumimoji="1" lang="ja-JP" altLang="en-US" dirty="0"/>
          </a:p>
        </p:txBody>
      </p:sp>
      <p:sp>
        <p:nvSpPr>
          <p:cNvPr id="8" name="テキスト ボックス 7">
            <a:extLst>
              <a:ext uri="{FF2B5EF4-FFF2-40B4-BE49-F238E27FC236}">
                <a16:creationId xmlns:a16="http://schemas.microsoft.com/office/drawing/2014/main" id="{C1FB493C-7CFE-41CC-AAE2-1D47DF84BA42}"/>
              </a:ext>
            </a:extLst>
          </p:cNvPr>
          <p:cNvSpPr txBox="1"/>
          <p:nvPr/>
        </p:nvSpPr>
        <p:spPr>
          <a:xfrm>
            <a:off x="4062385" y="581368"/>
            <a:ext cx="6494085" cy="646331"/>
          </a:xfrm>
          <a:prstGeom prst="rect">
            <a:avLst/>
          </a:prstGeom>
          <a:noFill/>
        </p:spPr>
        <p:txBody>
          <a:bodyPr wrap="none" rtlCol="0">
            <a:spAutoFit/>
          </a:bodyPr>
          <a:lstStyle/>
          <a:p>
            <a:r>
              <a:rPr kumimoji="1" lang="ja-JP" altLang="en-US" dirty="0"/>
              <a:t>システムノイズの分散値　　　　　　　　　　　　　観測ノイズの分散値</a:t>
            </a:r>
          </a:p>
          <a:p>
            <a:endParaRPr kumimoji="1" lang="ja-JP" altLang="en-US" dirty="0"/>
          </a:p>
        </p:txBody>
      </p:sp>
      <p:pic>
        <p:nvPicPr>
          <p:cNvPr id="3" name="図 2">
            <a:extLst>
              <a:ext uri="{FF2B5EF4-FFF2-40B4-BE49-F238E27FC236}">
                <a16:creationId xmlns:a16="http://schemas.microsoft.com/office/drawing/2014/main" id="{410889F2-E593-4B99-8666-BEBBF7680D0A}"/>
              </a:ext>
            </a:extLst>
          </p:cNvPr>
          <p:cNvPicPr>
            <a:picLocks noChangeAspect="1"/>
          </p:cNvPicPr>
          <p:nvPr/>
        </p:nvPicPr>
        <p:blipFill>
          <a:blip r:embed="rId4"/>
          <a:stretch>
            <a:fillRect/>
          </a:stretch>
        </p:blipFill>
        <p:spPr>
          <a:xfrm>
            <a:off x="9900458" y="2237285"/>
            <a:ext cx="2167233" cy="2383429"/>
          </a:xfrm>
          <a:prstGeom prst="rect">
            <a:avLst/>
          </a:prstGeom>
        </p:spPr>
      </p:pic>
    </p:spTree>
    <p:extLst>
      <p:ext uri="{BB962C8B-B14F-4D97-AF65-F5344CB8AC3E}">
        <p14:creationId xmlns:p14="http://schemas.microsoft.com/office/powerpoint/2010/main" val="26439056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F46C58C-5C8A-4F79-9D1E-E1683A1D4BF1}"/>
              </a:ext>
            </a:extLst>
          </p:cNvPr>
          <p:cNvSpPr>
            <a:spLocks noGrp="1"/>
          </p:cNvSpPr>
          <p:nvPr>
            <p:ph type="title"/>
          </p:nvPr>
        </p:nvSpPr>
        <p:spPr/>
        <p:txBody>
          <a:bodyPr/>
          <a:lstStyle/>
          <a:p>
            <a:r>
              <a:rPr kumimoji="1" lang="ja-JP" altLang="en-US" dirty="0"/>
              <a:t>分散とは</a:t>
            </a:r>
          </a:p>
        </p:txBody>
      </p:sp>
      <p:sp>
        <p:nvSpPr>
          <p:cNvPr id="3" name="コンテンツ プレースホルダー 2">
            <a:extLst>
              <a:ext uri="{FF2B5EF4-FFF2-40B4-BE49-F238E27FC236}">
                <a16:creationId xmlns:a16="http://schemas.microsoft.com/office/drawing/2014/main" id="{965B64B9-0907-4346-B487-A69F391B3971}"/>
              </a:ext>
            </a:extLst>
          </p:cNvPr>
          <p:cNvSpPr>
            <a:spLocks noGrp="1"/>
          </p:cNvSpPr>
          <p:nvPr>
            <p:ph idx="1"/>
          </p:nvPr>
        </p:nvSpPr>
        <p:spPr/>
        <p:txBody>
          <a:bodyPr/>
          <a:lstStyle/>
          <a:p>
            <a:r>
              <a:rPr kumimoji="1" lang="ja-JP" altLang="en-US" dirty="0"/>
              <a:t>データの散らばり具合を表す。分散が大きいとデータの散らばりが大きいといいうこと。</a:t>
            </a:r>
            <a:endParaRPr kumimoji="1" lang="en-US" altLang="ja-JP" dirty="0"/>
          </a:p>
          <a:p>
            <a:endParaRPr lang="en-US" altLang="ja-JP" dirty="0"/>
          </a:p>
          <a:p>
            <a:r>
              <a:rPr kumimoji="1" lang="ja-JP" altLang="en-US" dirty="0"/>
              <a:t>正規分布とは・・・</a:t>
            </a:r>
            <a:endParaRPr kumimoji="1" lang="en-US" altLang="ja-JP" dirty="0"/>
          </a:p>
          <a:p>
            <a:r>
              <a:rPr lang="ja-JP" altLang="en-US" b="0" i="0" dirty="0">
                <a:solidFill>
                  <a:srgbClr val="454545"/>
                </a:solidFill>
                <a:effectLst/>
                <a:latin typeface="Helvetica Neue"/>
              </a:rPr>
              <a:t>「平均値の近くに多く数があり、平均値から離れれば離れるほど数が少なくなるようなデータを表す確率分布」</a:t>
            </a:r>
            <a:endParaRPr lang="en-US" altLang="ja-JP" b="0" i="0" dirty="0">
              <a:solidFill>
                <a:srgbClr val="454545"/>
              </a:solidFill>
              <a:effectLst/>
              <a:latin typeface="Helvetica Neue"/>
            </a:endParaRPr>
          </a:p>
          <a:p>
            <a:endParaRPr kumimoji="1" lang="ja-JP" altLang="en-US" dirty="0"/>
          </a:p>
        </p:txBody>
      </p:sp>
      <p:sp>
        <p:nvSpPr>
          <p:cNvPr id="4" name="スライド番号プレースホルダー 3">
            <a:extLst>
              <a:ext uri="{FF2B5EF4-FFF2-40B4-BE49-F238E27FC236}">
                <a16:creationId xmlns:a16="http://schemas.microsoft.com/office/drawing/2014/main" id="{7C63198F-78B4-4165-B6FD-82124EF0B714}"/>
              </a:ext>
            </a:extLst>
          </p:cNvPr>
          <p:cNvSpPr>
            <a:spLocks noGrp="1"/>
          </p:cNvSpPr>
          <p:nvPr>
            <p:ph type="sldNum" sz="quarter" idx="12"/>
          </p:nvPr>
        </p:nvSpPr>
        <p:spPr/>
        <p:txBody>
          <a:bodyPr/>
          <a:lstStyle/>
          <a:p>
            <a:fld id="{E1D74C49-57A9-4D4C-82A4-646E6670D819}" type="slidenum">
              <a:rPr kumimoji="1" lang="ja-JP" altLang="en-US" smtClean="0"/>
              <a:t>21</a:t>
            </a:fld>
            <a:endParaRPr kumimoji="1" lang="ja-JP" altLang="en-US"/>
          </a:p>
        </p:txBody>
      </p:sp>
      <p:pic>
        <p:nvPicPr>
          <p:cNvPr id="6" name="図 5">
            <a:extLst>
              <a:ext uri="{FF2B5EF4-FFF2-40B4-BE49-F238E27FC236}">
                <a16:creationId xmlns:a16="http://schemas.microsoft.com/office/drawing/2014/main" id="{5FE2B624-A010-45D0-83E1-B56479E9FDAD}"/>
              </a:ext>
            </a:extLst>
          </p:cNvPr>
          <p:cNvPicPr>
            <a:picLocks noChangeAspect="1"/>
          </p:cNvPicPr>
          <p:nvPr/>
        </p:nvPicPr>
        <p:blipFill>
          <a:blip r:embed="rId2"/>
          <a:stretch>
            <a:fillRect/>
          </a:stretch>
        </p:blipFill>
        <p:spPr>
          <a:xfrm>
            <a:off x="8443164" y="3657675"/>
            <a:ext cx="2651556" cy="2211419"/>
          </a:xfrm>
          <a:prstGeom prst="rect">
            <a:avLst/>
          </a:prstGeom>
        </p:spPr>
      </p:pic>
    </p:spTree>
    <p:extLst>
      <p:ext uri="{BB962C8B-B14F-4D97-AF65-F5344CB8AC3E}">
        <p14:creationId xmlns:p14="http://schemas.microsoft.com/office/powerpoint/2010/main" val="2011572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C62BB1A-0869-4794-9BC5-6AB6BB6C08E6}"/>
              </a:ext>
            </a:extLst>
          </p:cNvPr>
          <p:cNvSpPr>
            <a:spLocks noGrp="1"/>
          </p:cNvSpPr>
          <p:nvPr>
            <p:ph type="title"/>
          </p:nvPr>
        </p:nvSpPr>
        <p:spPr/>
        <p:txBody>
          <a:bodyPr/>
          <a:lstStyle/>
          <a:p>
            <a:pPr algn="ctr"/>
            <a:r>
              <a:rPr kumimoji="1" lang="en-US" altLang="ja-JP" b="1" dirty="0"/>
              <a:t>MATLAB/Simulink</a:t>
            </a:r>
            <a:r>
              <a:rPr kumimoji="1" lang="ja-JP" altLang="en-US" b="1" dirty="0"/>
              <a:t>を用いた</a:t>
            </a:r>
            <a:r>
              <a:rPr kumimoji="1" lang="en-US" altLang="ja-JP" b="1" dirty="0"/>
              <a:t>IMU</a:t>
            </a:r>
            <a:r>
              <a:rPr kumimoji="1" lang="ja-JP" altLang="en-US" b="1" dirty="0"/>
              <a:t>センサの値を取得実験　</a:t>
            </a:r>
            <a:r>
              <a:rPr kumimoji="1" lang="en-US" altLang="ja-JP" b="1" dirty="0"/>
              <a:t>(Set up</a:t>
            </a:r>
            <a:r>
              <a:rPr kumimoji="1" lang="ja-JP" altLang="en-US" b="1" dirty="0"/>
              <a:t>編</a:t>
            </a:r>
            <a:r>
              <a:rPr kumimoji="1" lang="en-US" altLang="ja-JP" b="1" dirty="0"/>
              <a:t>)</a:t>
            </a:r>
            <a:endParaRPr kumimoji="1" lang="ja-JP" altLang="en-US" b="1" dirty="0"/>
          </a:p>
        </p:txBody>
      </p:sp>
      <p:pic>
        <p:nvPicPr>
          <p:cNvPr id="5" name="Picture 2" descr="Pixhawk PX4 PIX 2.4.8 32 Bit Flight Controller+433/915 Telemetry+ ...">
            <a:extLst>
              <a:ext uri="{FF2B5EF4-FFF2-40B4-BE49-F238E27FC236}">
                <a16:creationId xmlns:a16="http://schemas.microsoft.com/office/drawing/2014/main" id="{669AD409-6955-4C45-8285-05FB793B9EFA}"/>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630973" y="2315362"/>
            <a:ext cx="3142566" cy="3142566"/>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MathWorks · GitHub">
            <a:extLst>
              <a:ext uri="{FF2B5EF4-FFF2-40B4-BE49-F238E27FC236}">
                <a16:creationId xmlns:a16="http://schemas.microsoft.com/office/drawing/2014/main" id="{7EB8F204-AFAC-42F1-938D-C72E6070EF2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64464" y="2461490"/>
            <a:ext cx="2667000" cy="2667000"/>
          </a:xfrm>
          <a:prstGeom prst="rect">
            <a:avLst/>
          </a:prstGeom>
          <a:noFill/>
          <a:extLst>
            <a:ext uri="{909E8E84-426E-40DD-AFC4-6F175D3DCCD1}">
              <a14:hiddenFill xmlns:a14="http://schemas.microsoft.com/office/drawing/2010/main">
                <a:solidFill>
                  <a:srgbClr val="FFFFFF"/>
                </a:solidFill>
              </a14:hiddenFill>
            </a:ext>
          </a:extLst>
        </p:spPr>
      </p:pic>
      <p:sp>
        <p:nvSpPr>
          <p:cNvPr id="6" name="吹き出し: 角を丸めた四角形 5">
            <a:extLst>
              <a:ext uri="{FF2B5EF4-FFF2-40B4-BE49-F238E27FC236}">
                <a16:creationId xmlns:a16="http://schemas.microsoft.com/office/drawing/2014/main" id="{6C18DD28-97F6-4F0B-9731-5D9FA5A62EC0}"/>
              </a:ext>
            </a:extLst>
          </p:cNvPr>
          <p:cNvSpPr/>
          <p:nvPr/>
        </p:nvSpPr>
        <p:spPr>
          <a:xfrm>
            <a:off x="8347047" y="2139193"/>
            <a:ext cx="2583110" cy="989901"/>
          </a:xfrm>
          <a:prstGeom prst="wedgeRoundRectCallout">
            <a:avLst>
              <a:gd name="adj1" fmla="val -43665"/>
              <a:gd name="adj2" fmla="val 74621"/>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 name="テキスト ボックス 6">
            <a:extLst>
              <a:ext uri="{FF2B5EF4-FFF2-40B4-BE49-F238E27FC236}">
                <a16:creationId xmlns:a16="http://schemas.microsoft.com/office/drawing/2014/main" id="{7D9A731A-1562-4119-9374-FFCBA1B4C0F8}"/>
              </a:ext>
            </a:extLst>
          </p:cNvPr>
          <p:cNvSpPr txBox="1"/>
          <p:nvPr/>
        </p:nvSpPr>
        <p:spPr>
          <a:xfrm>
            <a:off x="8316863" y="2205764"/>
            <a:ext cx="2975974" cy="923330"/>
          </a:xfrm>
          <a:prstGeom prst="rect">
            <a:avLst/>
          </a:prstGeom>
          <a:noFill/>
        </p:spPr>
        <p:txBody>
          <a:bodyPr wrap="square" rtlCol="0">
            <a:spAutoFit/>
          </a:bodyPr>
          <a:lstStyle/>
          <a:p>
            <a:r>
              <a:rPr kumimoji="1" lang="en-US" altLang="ja-JP" b="1" dirty="0" err="1"/>
              <a:t>Matlab</a:t>
            </a:r>
            <a:r>
              <a:rPr kumimoji="1" lang="ja-JP" altLang="en-US" b="1" dirty="0"/>
              <a:t>公式サイトにある</a:t>
            </a:r>
            <a:endParaRPr kumimoji="1" lang="en-US" altLang="ja-JP" b="1" dirty="0"/>
          </a:p>
          <a:p>
            <a:r>
              <a:rPr kumimoji="1" lang="en-US" altLang="ja-JP" b="1" dirty="0">
                <a:solidFill>
                  <a:srgbClr val="FF0000"/>
                </a:solidFill>
              </a:rPr>
              <a:t>Pixhawk</a:t>
            </a:r>
            <a:r>
              <a:rPr kumimoji="1" lang="ja-JP" altLang="en-US" b="1" dirty="0">
                <a:solidFill>
                  <a:srgbClr val="FF0000"/>
                </a:solidFill>
              </a:rPr>
              <a:t> </a:t>
            </a:r>
            <a:r>
              <a:rPr kumimoji="1" lang="en-US" altLang="ja-JP" b="1" dirty="0">
                <a:solidFill>
                  <a:srgbClr val="FF0000"/>
                </a:solidFill>
              </a:rPr>
              <a:t>support Package</a:t>
            </a:r>
          </a:p>
          <a:p>
            <a:r>
              <a:rPr kumimoji="1" lang="ja-JP" altLang="en-US" b="1" dirty="0"/>
              <a:t>をインストール</a:t>
            </a:r>
          </a:p>
        </p:txBody>
      </p:sp>
      <p:cxnSp>
        <p:nvCxnSpPr>
          <p:cNvPr id="11" name="直線矢印コネクタ 10">
            <a:extLst>
              <a:ext uri="{FF2B5EF4-FFF2-40B4-BE49-F238E27FC236}">
                <a16:creationId xmlns:a16="http://schemas.microsoft.com/office/drawing/2014/main" id="{E3360642-926A-45FE-86C8-65E19187B71E}"/>
              </a:ext>
            </a:extLst>
          </p:cNvPr>
          <p:cNvCxnSpPr/>
          <p:nvPr/>
        </p:nvCxnSpPr>
        <p:spPr>
          <a:xfrm>
            <a:off x="4655891" y="3934437"/>
            <a:ext cx="1221996"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3" name="テキスト ボックス 2">
            <a:extLst>
              <a:ext uri="{FF2B5EF4-FFF2-40B4-BE49-F238E27FC236}">
                <a16:creationId xmlns:a16="http://schemas.microsoft.com/office/drawing/2014/main" id="{5E94C56B-59CE-441D-ACC1-E660DB05B00E}"/>
              </a:ext>
            </a:extLst>
          </p:cNvPr>
          <p:cNvSpPr txBox="1"/>
          <p:nvPr/>
        </p:nvSpPr>
        <p:spPr>
          <a:xfrm>
            <a:off x="4974469" y="5062831"/>
            <a:ext cx="5812104" cy="923330"/>
          </a:xfrm>
          <a:prstGeom prst="rect">
            <a:avLst/>
          </a:prstGeom>
          <a:noFill/>
        </p:spPr>
        <p:txBody>
          <a:bodyPr wrap="none" rtlCol="0">
            <a:spAutoFit/>
          </a:bodyPr>
          <a:lstStyle/>
          <a:p>
            <a:r>
              <a:rPr kumimoji="1" lang="en-US" altLang="ja-JP" b="1" dirty="0" err="1"/>
              <a:t>Matlab</a:t>
            </a:r>
            <a:r>
              <a:rPr kumimoji="1" lang="ja-JP" altLang="en-US" b="1" dirty="0"/>
              <a:t>の</a:t>
            </a:r>
            <a:r>
              <a:rPr kumimoji="1" lang="en-US" altLang="ja-JP" b="1" dirty="0"/>
              <a:t>Pixhawk</a:t>
            </a:r>
            <a:r>
              <a:rPr kumimoji="1" lang="ja-JP" altLang="en-US" b="1" dirty="0"/>
              <a:t>の</a:t>
            </a:r>
            <a:r>
              <a:rPr kumimoji="1" lang="en-US" altLang="ja-JP" b="1" dirty="0"/>
              <a:t>Support Package</a:t>
            </a:r>
            <a:r>
              <a:rPr kumimoji="1" lang="ja-JP" altLang="en-US" b="1" dirty="0"/>
              <a:t>の設定で</a:t>
            </a:r>
            <a:endParaRPr kumimoji="1" lang="en-US" altLang="ja-JP" b="1" dirty="0"/>
          </a:p>
          <a:p>
            <a:r>
              <a:rPr kumimoji="1" lang="ja-JP" altLang="en-US" b="1" dirty="0">
                <a:solidFill>
                  <a:srgbClr val="FF0000"/>
                </a:solidFill>
              </a:rPr>
              <a:t>ハードウェアセットアップ</a:t>
            </a:r>
            <a:r>
              <a:rPr kumimoji="1" lang="ja-JP" altLang="en-US" b="1" dirty="0"/>
              <a:t>を行うことで、</a:t>
            </a:r>
            <a:endParaRPr kumimoji="1" lang="en-US" altLang="ja-JP" b="1" dirty="0"/>
          </a:p>
          <a:p>
            <a:r>
              <a:rPr kumimoji="1" lang="en-US" altLang="ja-JP" b="1" dirty="0"/>
              <a:t>Pixhawk</a:t>
            </a:r>
            <a:r>
              <a:rPr kumimoji="1" lang="ja-JP" altLang="en-US" b="1" dirty="0"/>
              <a:t>のセンサデータを</a:t>
            </a:r>
            <a:r>
              <a:rPr kumimoji="1" lang="en-US" altLang="ja-JP" b="1" dirty="0" err="1"/>
              <a:t>Matlab</a:t>
            </a:r>
            <a:r>
              <a:rPr kumimoji="1" lang="ja-JP" altLang="en-US" b="1" dirty="0"/>
              <a:t>に取り込むことができる。</a:t>
            </a:r>
          </a:p>
        </p:txBody>
      </p:sp>
      <p:sp>
        <p:nvSpPr>
          <p:cNvPr id="4" name="正方形/長方形 3">
            <a:extLst>
              <a:ext uri="{FF2B5EF4-FFF2-40B4-BE49-F238E27FC236}">
                <a16:creationId xmlns:a16="http://schemas.microsoft.com/office/drawing/2014/main" id="{0A583C6A-AB73-4C10-9746-8DBD08B38A8C}"/>
              </a:ext>
            </a:extLst>
          </p:cNvPr>
          <p:cNvSpPr/>
          <p:nvPr/>
        </p:nvSpPr>
        <p:spPr>
          <a:xfrm>
            <a:off x="4874004" y="4996263"/>
            <a:ext cx="5736955" cy="989898"/>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cxnSp>
        <p:nvCxnSpPr>
          <p:cNvPr id="9" name="直線コネクタ 8">
            <a:extLst>
              <a:ext uri="{FF2B5EF4-FFF2-40B4-BE49-F238E27FC236}">
                <a16:creationId xmlns:a16="http://schemas.microsoft.com/office/drawing/2014/main" id="{D69EC687-B044-4828-82FB-C353F475418C}"/>
              </a:ext>
            </a:extLst>
          </p:cNvPr>
          <p:cNvCxnSpPr/>
          <p:nvPr/>
        </p:nvCxnSpPr>
        <p:spPr>
          <a:xfrm>
            <a:off x="5234730" y="3934437"/>
            <a:ext cx="117446" cy="1061826"/>
          </a:xfrm>
          <a:prstGeom prst="line">
            <a:avLst/>
          </a:prstGeom>
        </p:spPr>
        <p:style>
          <a:lnRef idx="1">
            <a:schemeClr val="accent1"/>
          </a:lnRef>
          <a:fillRef idx="0">
            <a:schemeClr val="accent1"/>
          </a:fillRef>
          <a:effectRef idx="0">
            <a:schemeClr val="accent1"/>
          </a:effectRef>
          <a:fontRef idx="minor">
            <a:schemeClr val="tx1"/>
          </a:fontRef>
        </p:style>
      </p:cxnSp>
      <p:sp>
        <p:nvSpPr>
          <p:cNvPr id="8" name="スライド番号プレースホルダー 7">
            <a:extLst>
              <a:ext uri="{FF2B5EF4-FFF2-40B4-BE49-F238E27FC236}">
                <a16:creationId xmlns:a16="http://schemas.microsoft.com/office/drawing/2014/main" id="{4303FB3D-A457-4D10-8637-364F30DF08F0}"/>
              </a:ext>
            </a:extLst>
          </p:cNvPr>
          <p:cNvSpPr>
            <a:spLocks noGrp="1"/>
          </p:cNvSpPr>
          <p:nvPr>
            <p:ph type="sldNum" sz="quarter" idx="12"/>
          </p:nvPr>
        </p:nvSpPr>
        <p:spPr/>
        <p:txBody>
          <a:bodyPr/>
          <a:lstStyle/>
          <a:p>
            <a:fld id="{E1D74C49-57A9-4D4C-82A4-646E6670D819}" type="slidenum">
              <a:rPr kumimoji="1" lang="ja-JP" altLang="en-US" sz="2800" smtClean="0"/>
              <a:t>22</a:t>
            </a:fld>
            <a:endParaRPr kumimoji="1" lang="ja-JP" altLang="en-US" sz="2800" dirty="0"/>
          </a:p>
        </p:txBody>
      </p:sp>
    </p:spTree>
    <p:extLst>
      <p:ext uri="{BB962C8B-B14F-4D97-AF65-F5344CB8AC3E}">
        <p14:creationId xmlns:p14="http://schemas.microsoft.com/office/powerpoint/2010/main" val="25013911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F171B82-7399-4EED-9B9E-04D5E2DF6183}"/>
              </a:ext>
            </a:extLst>
          </p:cNvPr>
          <p:cNvSpPr>
            <a:spLocks noGrp="1"/>
          </p:cNvSpPr>
          <p:nvPr>
            <p:ph type="title"/>
          </p:nvPr>
        </p:nvSpPr>
        <p:spPr/>
        <p:txBody>
          <a:bodyPr/>
          <a:lstStyle/>
          <a:p>
            <a:pPr algn="ctr"/>
            <a:r>
              <a:rPr kumimoji="1" lang="en-US" altLang="ja-JP" b="1" dirty="0"/>
              <a:t>IMU</a:t>
            </a:r>
            <a:r>
              <a:rPr kumimoji="1" lang="ja-JP" altLang="en-US" b="1" dirty="0"/>
              <a:t>センサの値を取得実験　</a:t>
            </a:r>
            <a:br>
              <a:rPr kumimoji="1" lang="en-US" altLang="ja-JP" b="1" dirty="0"/>
            </a:br>
            <a:r>
              <a:rPr kumimoji="1" lang="en-US" altLang="ja-JP" b="1" dirty="0"/>
              <a:t>(Simulink model</a:t>
            </a:r>
            <a:r>
              <a:rPr kumimoji="1" lang="ja-JP" altLang="en-US" b="1" dirty="0"/>
              <a:t>編</a:t>
            </a:r>
            <a:r>
              <a:rPr kumimoji="1" lang="en-US" altLang="ja-JP" b="1" dirty="0"/>
              <a:t>)</a:t>
            </a:r>
            <a:endParaRPr kumimoji="1" lang="ja-JP" altLang="en-US" b="1" dirty="0"/>
          </a:p>
        </p:txBody>
      </p:sp>
      <p:pic>
        <p:nvPicPr>
          <p:cNvPr id="5" name="コンテンツ プレースホルダー 4">
            <a:extLst>
              <a:ext uri="{FF2B5EF4-FFF2-40B4-BE49-F238E27FC236}">
                <a16:creationId xmlns:a16="http://schemas.microsoft.com/office/drawing/2014/main" id="{777EF3AA-1002-42B2-92FB-359A95AC48B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875063" y="1812707"/>
            <a:ext cx="8441873" cy="4022725"/>
          </a:xfrm>
          <a:ln>
            <a:solidFill>
              <a:schemeClr val="tx1"/>
            </a:solidFill>
          </a:ln>
        </p:spPr>
      </p:pic>
      <p:sp>
        <p:nvSpPr>
          <p:cNvPr id="8" name="テキスト ボックス 7">
            <a:extLst>
              <a:ext uri="{FF2B5EF4-FFF2-40B4-BE49-F238E27FC236}">
                <a16:creationId xmlns:a16="http://schemas.microsoft.com/office/drawing/2014/main" id="{20CB6E0B-8EF3-4DC8-AB2F-AC7D5E400385}"/>
              </a:ext>
            </a:extLst>
          </p:cNvPr>
          <p:cNvSpPr txBox="1"/>
          <p:nvPr/>
        </p:nvSpPr>
        <p:spPr>
          <a:xfrm>
            <a:off x="7743039" y="2365912"/>
            <a:ext cx="1444626" cy="369332"/>
          </a:xfrm>
          <a:prstGeom prst="rect">
            <a:avLst/>
          </a:prstGeom>
          <a:noFill/>
        </p:spPr>
        <p:txBody>
          <a:bodyPr wrap="none" rtlCol="0">
            <a:spAutoFit/>
          </a:bodyPr>
          <a:lstStyle/>
          <a:p>
            <a:r>
              <a:rPr kumimoji="1" lang="ja-JP" altLang="en-US" dirty="0">
                <a:solidFill>
                  <a:srgbClr val="FF0000"/>
                </a:solidFill>
              </a:rPr>
              <a:t>グラフで表示</a:t>
            </a:r>
          </a:p>
        </p:txBody>
      </p:sp>
      <p:pic>
        <p:nvPicPr>
          <p:cNvPr id="9" name="Picture 2" descr="Pixhawk PX4 PIX 2.4.8 32 Bit Flight Controller+433/915 Telemetry+ ...">
            <a:extLst>
              <a:ext uri="{FF2B5EF4-FFF2-40B4-BE49-F238E27FC236}">
                <a16:creationId xmlns:a16="http://schemas.microsoft.com/office/drawing/2014/main" id="{7EB8036C-3713-427D-A977-C47570D3CCA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7420" y="2433024"/>
            <a:ext cx="1387643" cy="1387643"/>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cxnSp>
        <p:nvCxnSpPr>
          <p:cNvPr id="11" name="直線矢印コネクタ 10">
            <a:extLst>
              <a:ext uri="{FF2B5EF4-FFF2-40B4-BE49-F238E27FC236}">
                <a16:creationId xmlns:a16="http://schemas.microsoft.com/office/drawing/2014/main" id="{0B12171F-9B56-4128-9F57-AD53E0BC60D6}"/>
              </a:ext>
            </a:extLst>
          </p:cNvPr>
          <p:cNvCxnSpPr>
            <a:stCxn id="9" idx="3"/>
          </p:cNvCxnSpPr>
          <p:nvPr/>
        </p:nvCxnSpPr>
        <p:spPr>
          <a:xfrm flipV="1">
            <a:off x="1875063" y="3126845"/>
            <a:ext cx="834653" cy="1"/>
          </a:xfrm>
          <a:prstGeom prst="straightConnector1">
            <a:avLst/>
          </a:prstGeom>
          <a:ln>
            <a:solidFill>
              <a:srgbClr val="FF0000"/>
            </a:solidFill>
            <a:tailEnd type="triangle"/>
          </a:ln>
        </p:spPr>
        <p:style>
          <a:lnRef idx="3">
            <a:schemeClr val="accent1"/>
          </a:lnRef>
          <a:fillRef idx="0">
            <a:schemeClr val="accent1"/>
          </a:fillRef>
          <a:effectRef idx="2">
            <a:schemeClr val="accent1"/>
          </a:effectRef>
          <a:fontRef idx="minor">
            <a:schemeClr val="tx1"/>
          </a:fontRef>
        </p:style>
      </p:cxnSp>
      <p:sp>
        <p:nvSpPr>
          <p:cNvPr id="3" name="スライド番号プレースホルダー 2">
            <a:extLst>
              <a:ext uri="{FF2B5EF4-FFF2-40B4-BE49-F238E27FC236}">
                <a16:creationId xmlns:a16="http://schemas.microsoft.com/office/drawing/2014/main" id="{6D4A3198-8C14-4982-B47D-CA14E750112F}"/>
              </a:ext>
            </a:extLst>
          </p:cNvPr>
          <p:cNvSpPr>
            <a:spLocks noGrp="1"/>
          </p:cNvSpPr>
          <p:nvPr>
            <p:ph type="sldNum" sz="quarter" idx="12"/>
          </p:nvPr>
        </p:nvSpPr>
        <p:spPr/>
        <p:txBody>
          <a:bodyPr/>
          <a:lstStyle/>
          <a:p>
            <a:fld id="{E1D74C49-57A9-4D4C-82A4-646E6670D819}" type="slidenum">
              <a:rPr kumimoji="1" lang="ja-JP" altLang="en-US" sz="2800" smtClean="0"/>
              <a:t>23</a:t>
            </a:fld>
            <a:endParaRPr kumimoji="1" lang="ja-JP" altLang="en-US" sz="2800" dirty="0"/>
          </a:p>
        </p:txBody>
      </p:sp>
    </p:spTree>
    <p:extLst>
      <p:ext uri="{BB962C8B-B14F-4D97-AF65-F5344CB8AC3E}">
        <p14:creationId xmlns:p14="http://schemas.microsoft.com/office/powerpoint/2010/main" val="23636761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90FE7DD-89FC-4839-8E41-F7F4C0DD43BC}"/>
              </a:ext>
            </a:extLst>
          </p:cNvPr>
          <p:cNvSpPr>
            <a:spLocks noGrp="1"/>
          </p:cNvSpPr>
          <p:nvPr>
            <p:ph type="title"/>
          </p:nvPr>
        </p:nvSpPr>
        <p:spPr/>
        <p:txBody>
          <a:bodyPr/>
          <a:lstStyle/>
          <a:p>
            <a:pPr algn="ctr"/>
            <a:r>
              <a:rPr kumimoji="1" lang="en-US" altLang="ja-JP" b="1" dirty="0"/>
              <a:t>IMU</a:t>
            </a:r>
            <a:r>
              <a:rPr kumimoji="1" lang="ja-JP" altLang="en-US" b="1" dirty="0"/>
              <a:t>センサの値を取得実験　</a:t>
            </a:r>
            <a:br>
              <a:rPr kumimoji="1" lang="en-US" altLang="ja-JP" b="1" dirty="0"/>
            </a:br>
            <a:r>
              <a:rPr kumimoji="1" lang="en-US" altLang="ja-JP" b="1" dirty="0"/>
              <a:t>(Scope </a:t>
            </a:r>
            <a:r>
              <a:rPr kumimoji="1" lang="ja-JP" altLang="en-US" b="1" dirty="0"/>
              <a:t>グラフ結果</a:t>
            </a:r>
            <a:r>
              <a:rPr kumimoji="1" lang="en-US" altLang="ja-JP" b="1" dirty="0"/>
              <a:t>)</a:t>
            </a:r>
            <a:endParaRPr kumimoji="1" lang="ja-JP" altLang="en-US" b="1" dirty="0"/>
          </a:p>
        </p:txBody>
      </p:sp>
      <p:pic>
        <p:nvPicPr>
          <p:cNvPr id="5" name="コンテンツ プレースホルダー 4">
            <a:extLst>
              <a:ext uri="{FF2B5EF4-FFF2-40B4-BE49-F238E27FC236}">
                <a16:creationId xmlns:a16="http://schemas.microsoft.com/office/drawing/2014/main" id="{4B77575A-EEF6-43CF-8B2A-863D543AE72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36320" y="1969904"/>
            <a:ext cx="5210336" cy="3150737"/>
          </a:xfrm>
        </p:spPr>
      </p:pic>
      <p:pic>
        <p:nvPicPr>
          <p:cNvPr id="7" name="図 6">
            <a:extLst>
              <a:ext uri="{FF2B5EF4-FFF2-40B4-BE49-F238E27FC236}">
                <a16:creationId xmlns:a16="http://schemas.microsoft.com/office/drawing/2014/main" id="{BC4EBDAE-11F7-4015-8C9B-BEB22E55638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88626" y="1969904"/>
            <a:ext cx="5767146" cy="3291002"/>
          </a:xfrm>
          <a:prstGeom prst="rect">
            <a:avLst/>
          </a:prstGeom>
        </p:spPr>
      </p:pic>
      <p:sp>
        <p:nvSpPr>
          <p:cNvPr id="8" name="テキスト ボックス 7">
            <a:extLst>
              <a:ext uri="{FF2B5EF4-FFF2-40B4-BE49-F238E27FC236}">
                <a16:creationId xmlns:a16="http://schemas.microsoft.com/office/drawing/2014/main" id="{BF8563A0-423D-4516-A908-2A91CB3149AF}"/>
              </a:ext>
            </a:extLst>
          </p:cNvPr>
          <p:cNvSpPr txBox="1"/>
          <p:nvPr/>
        </p:nvSpPr>
        <p:spPr>
          <a:xfrm>
            <a:off x="2608976" y="5184396"/>
            <a:ext cx="7723396" cy="923330"/>
          </a:xfrm>
          <a:prstGeom prst="rect">
            <a:avLst/>
          </a:prstGeom>
          <a:noFill/>
        </p:spPr>
        <p:txBody>
          <a:bodyPr wrap="none" rtlCol="0">
            <a:spAutoFit/>
          </a:bodyPr>
          <a:lstStyle/>
          <a:p>
            <a:r>
              <a:rPr kumimoji="1" lang="ja-JP" altLang="en-US" b="1" dirty="0"/>
              <a:t>実験条件</a:t>
            </a:r>
            <a:endParaRPr kumimoji="1" lang="en-US" altLang="ja-JP" b="1" dirty="0"/>
          </a:p>
          <a:p>
            <a:r>
              <a:rPr kumimoji="1" lang="en-US" altLang="ja-JP" b="1" dirty="0"/>
              <a:t>10</a:t>
            </a:r>
            <a:r>
              <a:rPr kumimoji="1" lang="ja-JP" altLang="en-US" b="1" dirty="0"/>
              <a:t>秒間隔で数秒間</a:t>
            </a:r>
            <a:r>
              <a:rPr kumimoji="1" lang="en-US" altLang="ja-JP" b="1" dirty="0"/>
              <a:t>Pixhawk</a:t>
            </a:r>
            <a:r>
              <a:rPr kumimoji="1" lang="ja-JP" altLang="en-US" b="1" dirty="0"/>
              <a:t>本体を上下に動かし、静止させる運動を繰り返す。</a:t>
            </a:r>
            <a:endParaRPr kumimoji="1" lang="en-US" altLang="ja-JP" b="1" dirty="0"/>
          </a:p>
          <a:p>
            <a:r>
              <a:rPr kumimoji="1" lang="ja-JP" altLang="en-US" b="1" dirty="0"/>
              <a:t>加速度が</a:t>
            </a:r>
            <a:r>
              <a:rPr kumimoji="1" lang="en-US" altLang="ja-JP" b="1" dirty="0"/>
              <a:t>Scope</a:t>
            </a:r>
            <a:r>
              <a:rPr kumimoji="1" lang="ja-JP" altLang="en-US" b="1" dirty="0"/>
              <a:t>のグラフに反映されるかを検証する。</a:t>
            </a:r>
            <a:endParaRPr kumimoji="1" lang="en-US" altLang="ja-JP" b="1" dirty="0"/>
          </a:p>
        </p:txBody>
      </p:sp>
      <p:pic>
        <p:nvPicPr>
          <p:cNvPr id="6" name="Picture 2" descr="Pixhawk PX4 PIX 2.4.8 32 Bit Flight Controller+433/915 Telemetry+ ...">
            <a:extLst>
              <a:ext uri="{FF2B5EF4-FFF2-40B4-BE49-F238E27FC236}">
                <a16:creationId xmlns:a16="http://schemas.microsoft.com/office/drawing/2014/main" id="{A7073FC4-03D1-492F-9DBE-94758B3FFDF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2282662">
            <a:off x="637563" y="4344658"/>
            <a:ext cx="1551964" cy="1551964"/>
          </a:xfrm>
          <a:prstGeom prst="rect">
            <a:avLst/>
          </a:prstGeom>
          <a:noFill/>
          <a:extLst>
            <a:ext uri="{909E8E84-426E-40DD-AFC4-6F175D3DCCD1}">
              <a14:hiddenFill xmlns:a14="http://schemas.microsoft.com/office/drawing/2010/main">
                <a:solidFill>
                  <a:srgbClr val="FFFFFF"/>
                </a:solidFill>
              </a14:hiddenFill>
            </a:ext>
          </a:extLst>
        </p:spPr>
      </p:pic>
      <p:sp>
        <p:nvSpPr>
          <p:cNvPr id="3" name="スライド番号プレースホルダー 2">
            <a:extLst>
              <a:ext uri="{FF2B5EF4-FFF2-40B4-BE49-F238E27FC236}">
                <a16:creationId xmlns:a16="http://schemas.microsoft.com/office/drawing/2014/main" id="{951D80E0-6D2C-4364-A626-C9BA37C04B2A}"/>
              </a:ext>
            </a:extLst>
          </p:cNvPr>
          <p:cNvSpPr>
            <a:spLocks noGrp="1"/>
          </p:cNvSpPr>
          <p:nvPr>
            <p:ph type="sldNum" sz="quarter" idx="12"/>
          </p:nvPr>
        </p:nvSpPr>
        <p:spPr/>
        <p:txBody>
          <a:bodyPr/>
          <a:lstStyle/>
          <a:p>
            <a:fld id="{E1D74C49-57A9-4D4C-82A4-646E6670D819}" type="slidenum">
              <a:rPr kumimoji="1" lang="ja-JP" altLang="en-US" sz="2800" smtClean="0"/>
              <a:t>24</a:t>
            </a:fld>
            <a:endParaRPr kumimoji="1" lang="ja-JP" altLang="en-US" sz="2800" dirty="0"/>
          </a:p>
        </p:txBody>
      </p:sp>
      <p:cxnSp>
        <p:nvCxnSpPr>
          <p:cNvPr id="11" name="直線矢印コネクタ 10">
            <a:extLst>
              <a:ext uri="{FF2B5EF4-FFF2-40B4-BE49-F238E27FC236}">
                <a16:creationId xmlns:a16="http://schemas.microsoft.com/office/drawing/2014/main" id="{A796A884-3937-45D4-A7A1-EDCCF66C7E6A}"/>
              </a:ext>
            </a:extLst>
          </p:cNvPr>
          <p:cNvCxnSpPr>
            <a:cxnSpLocks/>
          </p:cNvCxnSpPr>
          <p:nvPr/>
        </p:nvCxnSpPr>
        <p:spPr>
          <a:xfrm>
            <a:off x="1411550" y="5184396"/>
            <a:ext cx="985190" cy="665988"/>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矢印コネクタ 13">
            <a:extLst>
              <a:ext uri="{FF2B5EF4-FFF2-40B4-BE49-F238E27FC236}">
                <a16:creationId xmlns:a16="http://schemas.microsoft.com/office/drawing/2014/main" id="{76A68F0F-411F-4AB1-8268-0793B0D98A4A}"/>
              </a:ext>
            </a:extLst>
          </p:cNvPr>
          <p:cNvCxnSpPr>
            <a:cxnSpLocks/>
          </p:cNvCxnSpPr>
          <p:nvPr/>
        </p:nvCxnSpPr>
        <p:spPr>
          <a:xfrm flipH="1">
            <a:off x="514905" y="5184396"/>
            <a:ext cx="896645" cy="102557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矢印コネクタ 16">
            <a:extLst>
              <a:ext uri="{FF2B5EF4-FFF2-40B4-BE49-F238E27FC236}">
                <a16:creationId xmlns:a16="http://schemas.microsoft.com/office/drawing/2014/main" id="{8890DCDC-9FE0-4608-ABBF-865F862052AD}"/>
              </a:ext>
            </a:extLst>
          </p:cNvPr>
          <p:cNvCxnSpPr/>
          <p:nvPr/>
        </p:nvCxnSpPr>
        <p:spPr>
          <a:xfrm flipV="1">
            <a:off x="1411550" y="4057095"/>
            <a:ext cx="0" cy="1127301"/>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8" name="テキスト ボックス 17">
            <a:extLst>
              <a:ext uri="{FF2B5EF4-FFF2-40B4-BE49-F238E27FC236}">
                <a16:creationId xmlns:a16="http://schemas.microsoft.com/office/drawing/2014/main" id="{7CFC97A9-AB50-4F60-81EB-9942A90DF787}"/>
              </a:ext>
            </a:extLst>
          </p:cNvPr>
          <p:cNvSpPr txBox="1"/>
          <p:nvPr/>
        </p:nvSpPr>
        <p:spPr>
          <a:xfrm>
            <a:off x="739839" y="5904391"/>
            <a:ext cx="284052" cy="369332"/>
          </a:xfrm>
          <a:prstGeom prst="rect">
            <a:avLst/>
          </a:prstGeom>
          <a:noFill/>
        </p:spPr>
        <p:txBody>
          <a:bodyPr wrap="none" rtlCol="0">
            <a:spAutoFit/>
          </a:bodyPr>
          <a:lstStyle/>
          <a:p>
            <a:r>
              <a:rPr kumimoji="1" lang="en-US" altLang="ja-JP" dirty="0">
                <a:solidFill>
                  <a:srgbClr val="FF0000"/>
                </a:solidFill>
              </a:rPr>
              <a:t>x</a:t>
            </a:r>
            <a:endParaRPr kumimoji="1" lang="ja-JP" altLang="en-US" dirty="0">
              <a:solidFill>
                <a:srgbClr val="FF0000"/>
              </a:solidFill>
            </a:endParaRPr>
          </a:p>
        </p:txBody>
      </p:sp>
      <p:sp>
        <p:nvSpPr>
          <p:cNvPr id="19" name="テキスト ボックス 18">
            <a:extLst>
              <a:ext uri="{FF2B5EF4-FFF2-40B4-BE49-F238E27FC236}">
                <a16:creationId xmlns:a16="http://schemas.microsoft.com/office/drawing/2014/main" id="{AB33C140-3DDD-4600-BC71-8BF106CC61F3}"/>
              </a:ext>
            </a:extLst>
          </p:cNvPr>
          <p:cNvSpPr txBox="1"/>
          <p:nvPr/>
        </p:nvSpPr>
        <p:spPr>
          <a:xfrm>
            <a:off x="1963448" y="5260906"/>
            <a:ext cx="288862" cy="369332"/>
          </a:xfrm>
          <a:prstGeom prst="rect">
            <a:avLst/>
          </a:prstGeom>
          <a:noFill/>
        </p:spPr>
        <p:txBody>
          <a:bodyPr wrap="none" rtlCol="0">
            <a:spAutoFit/>
          </a:bodyPr>
          <a:lstStyle/>
          <a:p>
            <a:r>
              <a:rPr kumimoji="1" lang="en-US" altLang="ja-JP" dirty="0">
                <a:solidFill>
                  <a:srgbClr val="0070C0"/>
                </a:solidFill>
              </a:rPr>
              <a:t>y</a:t>
            </a:r>
            <a:endParaRPr kumimoji="1" lang="ja-JP" altLang="en-US" dirty="0">
              <a:solidFill>
                <a:srgbClr val="0070C0"/>
              </a:solidFill>
            </a:endParaRPr>
          </a:p>
        </p:txBody>
      </p:sp>
      <p:sp>
        <p:nvSpPr>
          <p:cNvPr id="20" name="テキスト ボックス 19">
            <a:extLst>
              <a:ext uri="{FF2B5EF4-FFF2-40B4-BE49-F238E27FC236}">
                <a16:creationId xmlns:a16="http://schemas.microsoft.com/office/drawing/2014/main" id="{012D6E54-8F06-4BE9-A842-D0CF6930E968}"/>
              </a:ext>
            </a:extLst>
          </p:cNvPr>
          <p:cNvSpPr txBox="1"/>
          <p:nvPr/>
        </p:nvSpPr>
        <p:spPr>
          <a:xfrm>
            <a:off x="1135512" y="4149076"/>
            <a:ext cx="276038" cy="369332"/>
          </a:xfrm>
          <a:prstGeom prst="rect">
            <a:avLst/>
          </a:prstGeom>
          <a:noFill/>
        </p:spPr>
        <p:txBody>
          <a:bodyPr wrap="none" rtlCol="0">
            <a:spAutoFit/>
          </a:bodyPr>
          <a:lstStyle/>
          <a:p>
            <a:r>
              <a:rPr kumimoji="1" lang="en-US" altLang="ja-JP" dirty="0">
                <a:solidFill>
                  <a:srgbClr val="7030A0"/>
                </a:solidFill>
              </a:rPr>
              <a:t>z</a:t>
            </a:r>
            <a:endParaRPr kumimoji="1" lang="ja-JP" altLang="en-US" dirty="0">
              <a:solidFill>
                <a:srgbClr val="7030A0"/>
              </a:solidFill>
            </a:endParaRPr>
          </a:p>
        </p:txBody>
      </p:sp>
    </p:spTree>
    <p:extLst>
      <p:ext uri="{BB962C8B-B14F-4D97-AF65-F5344CB8AC3E}">
        <p14:creationId xmlns:p14="http://schemas.microsoft.com/office/powerpoint/2010/main" val="28857794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8C59E4-6DC7-49EB-98C3-0E5CD8572707}"/>
              </a:ext>
            </a:extLst>
          </p:cNvPr>
          <p:cNvSpPr>
            <a:spLocks noGrp="1"/>
          </p:cNvSpPr>
          <p:nvPr>
            <p:ph type="title"/>
          </p:nvPr>
        </p:nvSpPr>
        <p:spPr/>
        <p:txBody>
          <a:bodyPr/>
          <a:lstStyle/>
          <a:p>
            <a:pPr algn="ctr"/>
            <a:r>
              <a:rPr kumimoji="1" lang="en-US" altLang="ja-JP" b="1" dirty="0"/>
              <a:t>IMU</a:t>
            </a:r>
            <a:r>
              <a:rPr kumimoji="1" lang="ja-JP" altLang="en-US" b="1" dirty="0"/>
              <a:t>センサの値を取得実験　</a:t>
            </a:r>
            <a:br>
              <a:rPr kumimoji="1" lang="en-US" altLang="ja-JP" b="1" dirty="0"/>
            </a:br>
            <a:r>
              <a:rPr kumimoji="1" lang="en-US" altLang="ja-JP" b="1" dirty="0"/>
              <a:t>(Scope </a:t>
            </a:r>
            <a:r>
              <a:rPr kumimoji="1" lang="ja-JP" altLang="en-US" b="1" dirty="0"/>
              <a:t>グラフ結果</a:t>
            </a:r>
            <a:r>
              <a:rPr kumimoji="1" lang="en-US" altLang="ja-JP" b="1" dirty="0"/>
              <a:t>)</a:t>
            </a:r>
            <a:endParaRPr kumimoji="1" lang="ja-JP" altLang="en-US" dirty="0"/>
          </a:p>
        </p:txBody>
      </p:sp>
      <p:sp>
        <p:nvSpPr>
          <p:cNvPr id="3" name="スライド番号プレースホルダー 2">
            <a:extLst>
              <a:ext uri="{FF2B5EF4-FFF2-40B4-BE49-F238E27FC236}">
                <a16:creationId xmlns:a16="http://schemas.microsoft.com/office/drawing/2014/main" id="{5EA1EE46-054D-4741-BF12-9F4B01EED350}"/>
              </a:ext>
            </a:extLst>
          </p:cNvPr>
          <p:cNvSpPr>
            <a:spLocks noGrp="1"/>
          </p:cNvSpPr>
          <p:nvPr>
            <p:ph type="sldNum" sz="quarter" idx="12"/>
          </p:nvPr>
        </p:nvSpPr>
        <p:spPr/>
        <p:txBody>
          <a:bodyPr/>
          <a:lstStyle/>
          <a:p>
            <a:fld id="{E1D74C49-57A9-4D4C-82A4-646E6670D819}" type="slidenum">
              <a:rPr kumimoji="1" lang="ja-JP" altLang="en-US" sz="2800" smtClean="0"/>
              <a:t>25</a:t>
            </a:fld>
            <a:endParaRPr kumimoji="1" lang="ja-JP" altLang="en-US" sz="2800" dirty="0"/>
          </a:p>
        </p:txBody>
      </p:sp>
      <p:pic>
        <p:nvPicPr>
          <p:cNvPr id="24" name="コンテンツ プレースホルダー 23">
            <a:extLst>
              <a:ext uri="{FF2B5EF4-FFF2-40B4-BE49-F238E27FC236}">
                <a16:creationId xmlns:a16="http://schemas.microsoft.com/office/drawing/2014/main" id="{ABB26109-D71B-4F86-9941-7E1CD77BE56E}"/>
              </a:ext>
            </a:extLst>
          </p:cNvPr>
          <p:cNvPicPr>
            <a:picLocks noGrp="1" noChangeAspect="1"/>
          </p:cNvPicPr>
          <p:nvPr>
            <p:ph idx="1"/>
          </p:nvPr>
        </p:nvPicPr>
        <p:blipFill>
          <a:blip r:embed="rId3"/>
          <a:stretch>
            <a:fillRect/>
          </a:stretch>
        </p:blipFill>
        <p:spPr>
          <a:xfrm>
            <a:off x="1036320" y="1737360"/>
            <a:ext cx="10058400" cy="4046301"/>
          </a:xfrm>
        </p:spPr>
      </p:pic>
      <p:sp>
        <p:nvSpPr>
          <p:cNvPr id="25" name="テキスト ボックス 24">
            <a:extLst>
              <a:ext uri="{FF2B5EF4-FFF2-40B4-BE49-F238E27FC236}">
                <a16:creationId xmlns:a16="http://schemas.microsoft.com/office/drawing/2014/main" id="{AA01A0AA-E900-4D99-ABC0-5B810443D323}"/>
              </a:ext>
            </a:extLst>
          </p:cNvPr>
          <p:cNvSpPr txBox="1"/>
          <p:nvPr/>
        </p:nvSpPr>
        <p:spPr>
          <a:xfrm>
            <a:off x="3432284" y="5371068"/>
            <a:ext cx="7723396" cy="1200329"/>
          </a:xfrm>
          <a:prstGeom prst="rect">
            <a:avLst/>
          </a:prstGeom>
          <a:noFill/>
        </p:spPr>
        <p:txBody>
          <a:bodyPr wrap="none" rtlCol="0">
            <a:spAutoFit/>
          </a:bodyPr>
          <a:lstStyle/>
          <a:p>
            <a:r>
              <a:rPr kumimoji="1" lang="ja-JP" altLang="en-US" b="1" dirty="0"/>
              <a:t>実験条件</a:t>
            </a:r>
            <a:endParaRPr kumimoji="1" lang="en-US" altLang="ja-JP" b="1" dirty="0"/>
          </a:p>
          <a:p>
            <a:r>
              <a:rPr kumimoji="1" lang="en-US" altLang="ja-JP" b="1" dirty="0"/>
              <a:t>10</a:t>
            </a:r>
            <a:r>
              <a:rPr kumimoji="1" lang="ja-JP" altLang="en-US" b="1" dirty="0"/>
              <a:t>秒間隔で数秒間</a:t>
            </a:r>
            <a:r>
              <a:rPr kumimoji="1" lang="en-US" altLang="ja-JP" b="1" dirty="0"/>
              <a:t>Pixhawk</a:t>
            </a:r>
            <a:r>
              <a:rPr kumimoji="1" lang="ja-JP" altLang="en-US" b="1" dirty="0"/>
              <a:t>本体を上下に動かし、静止させる運動を繰り返す。</a:t>
            </a:r>
            <a:endParaRPr kumimoji="1" lang="en-US" altLang="ja-JP" b="1" dirty="0"/>
          </a:p>
          <a:p>
            <a:r>
              <a:rPr kumimoji="1" lang="ja-JP" altLang="en-US" b="1" dirty="0"/>
              <a:t>加速度が</a:t>
            </a:r>
            <a:r>
              <a:rPr kumimoji="1" lang="en-US" altLang="ja-JP" b="1" dirty="0"/>
              <a:t>Scope</a:t>
            </a:r>
            <a:r>
              <a:rPr kumimoji="1" lang="ja-JP" altLang="en-US" b="1" dirty="0"/>
              <a:t>のグラフに反映されるかを検証する。</a:t>
            </a:r>
            <a:endParaRPr kumimoji="1" lang="en-US" altLang="ja-JP" b="1" dirty="0"/>
          </a:p>
          <a:p>
            <a:endParaRPr kumimoji="1" lang="ja-JP" altLang="en-US" dirty="0"/>
          </a:p>
        </p:txBody>
      </p:sp>
    </p:spTree>
    <p:extLst>
      <p:ext uri="{BB962C8B-B14F-4D97-AF65-F5344CB8AC3E}">
        <p14:creationId xmlns:p14="http://schemas.microsoft.com/office/powerpoint/2010/main" val="35472465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B78BED8-2D26-4009-A4E1-54765D505F26}"/>
              </a:ext>
            </a:extLst>
          </p:cNvPr>
          <p:cNvSpPr>
            <a:spLocks noGrp="1"/>
          </p:cNvSpPr>
          <p:nvPr>
            <p:ph type="title"/>
          </p:nvPr>
        </p:nvSpPr>
        <p:spPr/>
        <p:txBody>
          <a:bodyPr/>
          <a:lstStyle/>
          <a:p>
            <a:r>
              <a:rPr kumimoji="1" lang="ja-JP" altLang="en-US" dirty="0"/>
              <a:t>今後の</a:t>
            </a:r>
            <a:r>
              <a:rPr lang="ja-JP" altLang="en-US" dirty="0"/>
              <a:t>予定</a:t>
            </a:r>
            <a:endParaRPr kumimoji="1" lang="ja-JP" altLang="en-US" dirty="0"/>
          </a:p>
        </p:txBody>
      </p:sp>
      <p:sp>
        <p:nvSpPr>
          <p:cNvPr id="3" name="コンテンツ プレースホルダー 2">
            <a:extLst>
              <a:ext uri="{FF2B5EF4-FFF2-40B4-BE49-F238E27FC236}">
                <a16:creationId xmlns:a16="http://schemas.microsoft.com/office/drawing/2014/main" id="{D48B3BBA-8739-4896-AA58-B71CF043D532}"/>
              </a:ext>
            </a:extLst>
          </p:cNvPr>
          <p:cNvSpPr>
            <a:spLocks noGrp="1"/>
          </p:cNvSpPr>
          <p:nvPr>
            <p:ph idx="1"/>
          </p:nvPr>
        </p:nvSpPr>
        <p:spPr>
          <a:xfrm>
            <a:off x="1216892" y="1954385"/>
            <a:ext cx="10208669" cy="3836108"/>
          </a:xfrm>
        </p:spPr>
        <p:txBody>
          <a:bodyPr/>
          <a:lstStyle/>
          <a:p>
            <a:pPr algn="ctr"/>
            <a:endParaRPr kumimoji="1" lang="en-US" altLang="ja-JP" dirty="0"/>
          </a:p>
          <a:p>
            <a:pPr marL="0" indent="0" algn="just">
              <a:buNone/>
            </a:pPr>
            <a:r>
              <a:rPr kumimoji="1" lang="ja-JP" altLang="en-US" sz="2400" b="1" dirty="0"/>
              <a:t>・超音波ビーコンからの位置推定情報</a:t>
            </a:r>
            <a:r>
              <a:rPr lang="ja-JP" altLang="en-US" sz="2400" b="1" dirty="0"/>
              <a:t>を</a:t>
            </a:r>
            <a:r>
              <a:rPr lang="en-US" altLang="ja-JP" sz="2400" b="1" dirty="0" err="1"/>
              <a:t>Matlab</a:t>
            </a:r>
            <a:r>
              <a:rPr lang="en-US" altLang="ja-JP" sz="2400" b="1" dirty="0"/>
              <a:t>/</a:t>
            </a:r>
            <a:r>
              <a:rPr kumimoji="1" lang="en-US" altLang="ja-JP" sz="2400" b="1" dirty="0"/>
              <a:t>Simulink</a:t>
            </a:r>
            <a:r>
              <a:rPr lang="ja-JP" altLang="en-US" sz="2400" b="1" dirty="0"/>
              <a:t>で</a:t>
            </a:r>
            <a:r>
              <a:rPr kumimoji="1" lang="ja-JP" altLang="en-US" sz="2400" b="1" dirty="0"/>
              <a:t>取得する。</a:t>
            </a:r>
            <a:endParaRPr kumimoji="1" lang="en-US" altLang="ja-JP" sz="2400" b="1" dirty="0"/>
          </a:p>
          <a:p>
            <a:pPr marL="0" indent="0" algn="just">
              <a:lnSpc>
                <a:spcPct val="100000"/>
              </a:lnSpc>
              <a:buNone/>
            </a:pPr>
            <a:r>
              <a:rPr lang="ja-JP" altLang="en-US" sz="2400" b="1" dirty="0"/>
              <a:t>・</a:t>
            </a:r>
            <a:r>
              <a:rPr kumimoji="1" lang="en-US" altLang="ja-JP" sz="2400" b="1" dirty="0"/>
              <a:t>Simulink</a:t>
            </a:r>
            <a:r>
              <a:rPr kumimoji="1" lang="ja-JP" altLang="en-US" sz="2400" b="1" dirty="0"/>
              <a:t>上でカルマンフィルタを用い</a:t>
            </a:r>
            <a:r>
              <a:rPr lang="ja-JP" altLang="en-US" sz="2400" b="1" dirty="0"/>
              <a:t>た屋内</a:t>
            </a:r>
            <a:r>
              <a:rPr lang="en-US" altLang="ja-JP" sz="2400" b="1" dirty="0"/>
              <a:t>GPS</a:t>
            </a:r>
            <a:r>
              <a:rPr lang="ja-JP" altLang="en-US" sz="2400" b="1" dirty="0"/>
              <a:t>の位置推定と精度評価。</a:t>
            </a:r>
            <a:endParaRPr kumimoji="1" lang="en-US" altLang="ja-JP" sz="2400" b="1" dirty="0"/>
          </a:p>
          <a:p>
            <a:pPr marL="0" indent="0" algn="just">
              <a:buNone/>
            </a:pPr>
            <a:r>
              <a:rPr lang="ja-JP" altLang="en-US" sz="2400" b="1" dirty="0"/>
              <a:t>・</a:t>
            </a:r>
            <a:r>
              <a:rPr kumimoji="1" lang="ja-JP" altLang="en-US" sz="2400" b="1" dirty="0"/>
              <a:t>最終的に可能であれば、屋内でのドローンの自立飛行を実現させる。</a:t>
            </a:r>
          </a:p>
        </p:txBody>
      </p:sp>
      <p:sp>
        <p:nvSpPr>
          <p:cNvPr id="4" name="スライド番号プレースホルダー 3">
            <a:extLst>
              <a:ext uri="{FF2B5EF4-FFF2-40B4-BE49-F238E27FC236}">
                <a16:creationId xmlns:a16="http://schemas.microsoft.com/office/drawing/2014/main" id="{8404F7CA-C8FA-4E62-A490-1235791D9694}"/>
              </a:ext>
            </a:extLst>
          </p:cNvPr>
          <p:cNvSpPr>
            <a:spLocks noGrp="1"/>
          </p:cNvSpPr>
          <p:nvPr>
            <p:ph type="sldNum" sz="quarter" idx="12"/>
          </p:nvPr>
        </p:nvSpPr>
        <p:spPr/>
        <p:txBody>
          <a:bodyPr/>
          <a:lstStyle/>
          <a:p>
            <a:fld id="{E1D74C49-57A9-4D4C-82A4-646E6670D819}" type="slidenum">
              <a:rPr kumimoji="1" lang="ja-JP" altLang="en-US" sz="2800" smtClean="0"/>
              <a:t>26</a:t>
            </a:fld>
            <a:endParaRPr kumimoji="1" lang="ja-JP" altLang="en-US" sz="2800" dirty="0"/>
          </a:p>
        </p:txBody>
      </p:sp>
      <p:pic>
        <p:nvPicPr>
          <p:cNvPr id="3074" name="Picture 2" descr="Autonomous UAVs for Structural Health Monitoring Using Deep ...">
            <a:extLst>
              <a:ext uri="{FF2B5EF4-FFF2-40B4-BE49-F238E27FC236}">
                <a16:creationId xmlns:a16="http://schemas.microsoft.com/office/drawing/2014/main" id="{67F54911-01A4-4081-87AC-4D769ECA2E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45188" y="210106"/>
            <a:ext cx="4858394" cy="2196546"/>
          </a:xfrm>
          <a:prstGeom prst="rect">
            <a:avLst/>
          </a:prstGeom>
          <a:noFill/>
          <a:extLst>
            <a:ext uri="{909E8E84-426E-40DD-AFC4-6F175D3DCCD1}">
              <a14:hiddenFill xmlns:a14="http://schemas.microsoft.com/office/drawing/2010/main">
                <a:solidFill>
                  <a:srgbClr val="FFFFFF"/>
                </a:solidFill>
              </a14:hiddenFill>
            </a:ext>
          </a:extLst>
        </p:spPr>
      </p:pic>
      <p:sp>
        <p:nvSpPr>
          <p:cNvPr id="5" name="楕円 4">
            <a:extLst>
              <a:ext uri="{FF2B5EF4-FFF2-40B4-BE49-F238E27FC236}">
                <a16:creationId xmlns:a16="http://schemas.microsoft.com/office/drawing/2014/main" id="{5C8DD2E2-9397-4489-9F39-35FACFBFA67B}"/>
              </a:ext>
            </a:extLst>
          </p:cNvPr>
          <p:cNvSpPr/>
          <p:nvPr/>
        </p:nvSpPr>
        <p:spPr>
          <a:xfrm>
            <a:off x="8025414" y="286603"/>
            <a:ext cx="372862" cy="183914"/>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9993094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52E7094-3759-471F-A5AB-8A291E63D6E4}"/>
              </a:ext>
            </a:extLst>
          </p:cNvPr>
          <p:cNvSpPr>
            <a:spLocks noGrp="1"/>
          </p:cNvSpPr>
          <p:nvPr>
            <p:ph type="title"/>
          </p:nvPr>
        </p:nvSpPr>
        <p:spPr/>
        <p:txBody>
          <a:bodyPr/>
          <a:lstStyle/>
          <a:p>
            <a:r>
              <a:rPr kumimoji="1" lang="ja-JP" altLang="en-US" dirty="0"/>
              <a:t>実験風景</a:t>
            </a:r>
          </a:p>
        </p:txBody>
      </p:sp>
      <p:sp>
        <p:nvSpPr>
          <p:cNvPr id="4" name="スライド番号プレースホルダー 3">
            <a:extLst>
              <a:ext uri="{FF2B5EF4-FFF2-40B4-BE49-F238E27FC236}">
                <a16:creationId xmlns:a16="http://schemas.microsoft.com/office/drawing/2014/main" id="{09B5CB21-6726-4364-9F6C-FE40E9EE7C82}"/>
              </a:ext>
            </a:extLst>
          </p:cNvPr>
          <p:cNvSpPr>
            <a:spLocks noGrp="1"/>
          </p:cNvSpPr>
          <p:nvPr>
            <p:ph type="sldNum" sz="quarter" idx="12"/>
          </p:nvPr>
        </p:nvSpPr>
        <p:spPr/>
        <p:txBody>
          <a:bodyPr/>
          <a:lstStyle/>
          <a:p>
            <a:fld id="{E1D74C49-57A9-4D4C-82A4-646E6670D819}" type="slidenum">
              <a:rPr kumimoji="1" lang="ja-JP" altLang="en-US" smtClean="0"/>
              <a:t>27</a:t>
            </a:fld>
            <a:endParaRPr kumimoji="1" lang="ja-JP" altLang="en-US"/>
          </a:p>
        </p:txBody>
      </p:sp>
      <p:pic>
        <p:nvPicPr>
          <p:cNvPr id="1028" name="Picture 4">
            <a:extLst>
              <a:ext uri="{FF2B5EF4-FFF2-40B4-BE49-F238E27FC236}">
                <a16:creationId xmlns:a16="http://schemas.microsoft.com/office/drawing/2014/main" id="{3C96C1A6-F2F8-4B71-A44D-0B3EA784C156}"/>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192195" y="1864019"/>
            <a:ext cx="5038483" cy="4022725"/>
          </a:xfrm>
          <a:prstGeom prst="rect">
            <a:avLst/>
          </a:prstGeom>
          <a:noFill/>
          <a:extLst>
            <a:ext uri="{909E8E84-426E-40DD-AFC4-6F175D3DCCD1}">
              <a14:hiddenFill xmlns:a14="http://schemas.microsoft.com/office/drawing/2010/main">
                <a:solidFill>
                  <a:srgbClr val="FFFFFF"/>
                </a:solidFill>
              </a14:hiddenFill>
            </a:ext>
          </a:extLst>
        </p:spPr>
      </p:pic>
      <p:sp>
        <p:nvSpPr>
          <p:cNvPr id="6" name="吹き出し: 円形 5">
            <a:extLst>
              <a:ext uri="{FF2B5EF4-FFF2-40B4-BE49-F238E27FC236}">
                <a16:creationId xmlns:a16="http://schemas.microsoft.com/office/drawing/2014/main" id="{64A408DB-E7B2-4D85-8EA7-1029264F1C37}"/>
              </a:ext>
            </a:extLst>
          </p:cNvPr>
          <p:cNvSpPr/>
          <p:nvPr/>
        </p:nvSpPr>
        <p:spPr>
          <a:xfrm>
            <a:off x="5078399" y="2561103"/>
            <a:ext cx="5921406" cy="1450756"/>
          </a:xfrm>
          <a:prstGeom prst="wedgeEllipseCallou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kumimoji="1" lang="en-US" altLang="ja-JP" dirty="0"/>
              <a:t>Pixhawk</a:t>
            </a:r>
            <a:r>
              <a:rPr kumimoji="1" lang="ja-JP" altLang="en-US" dirty="0"/>
              <a:t>を机の上に置き上下運動を行う。</a:t>
            </a:r>
            <a:endParaRPr kumimoji="1" lang="en-US" altLang="ja-JP" dirty="0"/>
          </a:p>
          <a:p>
            <a:pPr algn="ctr"/>
            <a:r>
              <a:rPr kumimoji="1" lang="ja-JP" altLang="en-US" dirty="0"/>
              <a:t>（</a:t>
            </a:r>
            <a:r>
              <a:rPr kumimoji="1" lang="en-US" altLang="ja-JP" dirty="0"/>
              <a:t>10</a:t>
            </a:r>
            <a:r>
              <a:rPr kumimoji="1" lang="ja-JP" altLang="en-US" dirty="0"/>
              <a:t>秒と</a:t>
            </a:r>
            <a:r>
              <a:rPr kumimoji="1" lang="en-US" altLang="ja-JP" dirty="0"/>
              <a:t>20</a:t>
            </a:r>
            <a:r>
              <a:rPr kumimoji="1" lang="ja-JP" altLang="en-US" dirty="0"/>
              <a:t>秒の時）</a:t>
            </a:r>
            <a:endParaRPr kumimoji="1" lang="en-US" altLang="ja-JP" dirty="0"/>
          </a:p>
          <a:p>
            <a:pPr algn="ctr"/>
            <a:r>
              <a:rPr kumimoji="1" lang="ja-JP" altLang="en-US" dirty="0"/>
              <a:t>それ以外では静止状態。</a:t>
            </a:r>
            <a:endParaRPr kumimoji="1" lang="en-US" altLang="ja-JP" dirty="0"/>
          </a:p>
        </p:txBody>
      </p:sp>
    </p:spTree>
    <p:extLst>
      <p:ext uri="{BB962C8B-B14F-4D97-AF65-F5344CB8AC3E}">
        <p14:creationId xmlns:p14="http://schemas.microsoft.com/office/powerpoint/2010/main" val="22508042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B4F5E81-7FB9-48D9-B9AF-857AB54F8F86}"/>
              </a:ext>
            </a:extLst>
          </p:cNvPr>
          <p:cNvSpPr>
            <a:spLocks noGrp="1"/>
          </p:cNvSpPr>
          <p:nvPr>
            <p:ph type="title"/>
          </p:nvPr>
        </p:nvSpPr>
        <p:spPr/>
        <p:txBody>
          <a:bodyPr/>
          <a:lstStyle/>
          <a:p>
            <a:r>
              <a:rPr kumimoji="1" lang="ja-JP" altLang="en-US" dirty="0"/>
              <a:t>屋内でのドローンの自立飛行の利用</a:t>
            </a:r>
          </a:p>
        </p:txBody>
      </p:sp>
      <p:sp>
        <p:nvSpPr>
          <p:cNvPr id="3" name="コンテンツ プレースホルダー 2">
            <a:extLst>
              <a:ext uri="{FF2B5EF4-FFF2-40B4-BE49-F238E27FC236}">
                <a16:creationId xmlns:a16="http://schemas.microsoft.com/office/drawing/2014/main" id="{F1AB39E7-7283-4E3F-94DE-760A1483CDAC}"/>
              </a:ext>
            </a:extLst>
          </p:cNvPr>
          <p:cNvSpPr>
            <a:spLocks noGrp="1"/>
          </p:cNvSpPr>
          <p:nvPr>
            <p:ph idx="1"/>
          </p:nvPr>
        </p:nvSpPr>
        <p:spPr/>
        <p:txBody>
          <a:bodyPr>
            <a:normAutofit/>
          </a:bodyPr>
          <a:lstStyle/>
          <a:p>
            <a:r>
              <a:rPr kumimoji="1" lang="ja-JP" altLang="en-US" sz="3200" dirty="0"/>
              <a:t>・例　東京ソラマチ内の警備強化、橋の下やトンネルなどのインフラ関係の点検など。</a:t>
            </a:r>
            <a:endParaRPr kumimoji="1" lang="en-US" altLang="ja-JP" sz="3200" dirty="0"/>
          </a:p>
          <a:p>
            <a:endParaRPr lang="en-US" altLang="ja-JP" sz="3200" dirty="0"/>
          </a:p>
          <a:p>
            <a:endParaRPr kumimoji="1" lang="en-US" altLang="ja-JP" sz="3200" dirty="0"/>
          </a:p>
          <a:p>
            <a:r>
              <a:rPr lang="ja-JP" altLang="en-US" sz="3200" dirty="0"/>
              <a:t>・画像センサ、</a:t>
            </a:r>
            <a:r>
              <a:rPr lang="en-US" altLang="ja-JP" sz="3200" dirty="0"/>
              <a:t>QR</a:t>
            </a:r>
            <a:r>
              <a:rPr lang="ja-JP" altLang="en-US" sz="3200" dirty="0"/>
              <a:t>コード、レーザー光線などを使って自立飛行を実現させている。</a:t>
            </a:r>
            <a:endParaRPr kumimoji="1" lang="ja-JP" altLang="en-US" sz="3200" dirty="0"/>
          </a:p>
        </p:txBody>
      </p:sp>
      <p:sp>
        <p:nvSpPr>
          <p:cNvPr id="4" name="スライド番号プレースホルダー 3">
            <a:extLst>
              <a:ext uri="{FF2B5EF4-FFF2-40B4-BE49-F238E27FC236}">
                <a16:creationId xmlns:a16="http://schemas.microsoft.com/office/drawing/2014/main" id="{33DE13C8-BBEF-45C9-8E60-B746D15BF4C4}"/>
              </a:ext>
            </a:extLst>
          </p:cNvPr>
          <p:cNvSpPr>
            <a:spLocks noGrp="1"/>
          </p:cNvSpPr>
          <p:nvPr>
            <p:ph type="sldNum" sz="quarter" idx="12"/>
          </p:nvPr>
        </p:nvSpPr>
        <p:spPr/>
        <p:txBody>
          <a:bodyPr/>
          <a:lstStyle/>
          <a:p>
            <a:fld id="{E1D74C49-57A9-4D4C-82A4-646E6670D819}" type="slidenum">
              <a:rPr kumimoji="1" lang="ja-JP" altLang="en-US" smtClean="0"/>
              <a:t>28</a:t>
            </a:fld>
            <a:endParaRPr kumimoji="1" lang="ja-JP" altLang="en-US"/>
          </a:p>
        </p:txBody>
      </p:sp>
    </p:spTree>
    <p:extLst>
      <p:ext uri="{BB962C8B-B14F-4D97-AF65-F5344CB8AC3E}">
        <p14:creationId xmlns:p14="http://schemas.microsoft.com/office/powerpoint/2010/main" val="407300860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AF6FADB-D2B2-475B-83E6-BEB1631E9BC1}"/>
              </a:ext>
            </a:extLst>
          </p:cNvPr>
          <p:cNvSpPr>
            <a:spLocks noGrp="1"/>
          </p:cNvSpPr>
          <p:nvPr>
            <p:ph type="title"/>
          </p:nvPr>
        </p:nvSpPr>
        <p:spPr/>
        <p:txBody>
          <a:bodyPr/>
          <a:lstStyle/>
          <a:p>
            <a:r>
              <a:rPr kumimoji="1" lang="en-US" altLang="ja-JP" b="1" dirty="0"/>
              <a:t>IMU</a:t>
            </a:r>
            <a:r>
              <a:rPr kumimoji="1" lang="ja-JP" altLang="en-US" b="1" dirty="0"/>
              <a:t>センサとは・・・</a:t>
            </a:r>
          </a:p>
        </p:txBody>
      </p:sp>
      <p:sp>
        <p:nvSpPr>
          <p:cNvPr id="3" name="コンテンツ プレースホルダー 2">
            <a:extLst>
              <a:ext uri="{FF2B5EF4-FFF2-40B4-BE49-F238E27FC236}">
                <a16:creationId xmlns:a16="http://schemas.microsoft.com/office/drawing/2014/main" id="{7ED1415C-8E41-4581-8C74-CE0625A2008C}"/>
              </a:ext>
            </a:extLst>
          </p:cNvPr>
          <p:cNvSpPr>
            <a:spLocks noGrp="1"/>
          </p:cNvSpPr>
          <p:nvPr>
            <p:ph idx="1"/>
          </p:nvPr>
        </p:nvSpPr>
        <p:spPr/>
        <p:txBody>
          <a:bodyPr>
            <a:normAutofit/>
          </a:bodyPr>
          <a:lstStyle/>
          <a:p>
            <a:r>
              <a:rPr kumimoji="1" lang="ja-JP" altLang="en-US" sz="2800" b="1" dirty="0"/>
              <a:t>・</a:t>
            </a:r>
            <a:r>
              <a:rPr kumimoji="1" lang="en-US" altLang="ja-JP" sz="2800" b="1" dirty="0">
                <a:solidFill>
                  <a:srgbClr val="000000"/>
                </a:solidFill>
                <a:latin typeface="Arial" panose="020B0604020202020204" pitchFamily="34" charset="0"/>
              </a:rPr>
              <a:t>3</a:t>
            </a:r>
            <a:r>
              <a:rPr kumimoji="1" lang="ja-JP" altLang="en-US" sz="2800" b="1" dirty="0">
                <a:solidFill>
                  <a:srgbClr val="000000"/>
                </a:solidFill>
                <a:latin typeface="Arial" panose="020B0604020202020204" pitchFamily="34" charset="0"/>
              </a:rPr>
              <a:t>軸（</a:t>
            </a:r>
            <a:r>
              <a:rPr kumimoji="1" lang="en-US" altLang="ja-JP" sz="2800" b="1" dirty="0">
                <a:solidFill>
                  <a:srgbClr val="000000"/>
                </a:solidFill>
                <a:latin typeface="Arial" panose="020B0604020202020204" pitchFamily="34" charset="0"/>
              </a:rPr>
              <a:t>x,y,z</a:t>
            </a:r>
            <a:r>
              <a:rPr kumimoji="1" lang="ja-JP" altLang="en-US" sz="2800" b="1" dirty="0">
                <a:solidFill>
                  <a:srgbClr val="000000"/>
                </a:solidFill>
                <a:latin typeface="Arial" panose="020B0604020202020204" pitchFamily="34" charset="0"/>
              </a:rPr>
              <a:t>）の</a:t>
            </a:r>
            <a:r>
              <a:rPr kumimoji="1" lang="ja-JP" altLang="en-US" sz="2800" b="1" dirty="0"/>
              <a:t>角速度と加速度を検出してくれるセンサです。</a:t>
            </a:r>
            <a:endParaRPr kumimoji="1" lang="en-US" altLang="ja-JP" sz="2800" b="1" dirty="0"/>
          </a:p>
          <a:p>
            <a:r>
              <a:rPr lang="ja-JP" altLang="en-US" sz="2800" b="1" dirty="0"/>
              <a:t>　本研究では、加速度を取得するために</a:t>
            </a:r>
            <a:r>
              <a:rPr lang="en-US" altLang="ja-JP" sz="2800" b="1" dirty="0"/>
              <a:t>IMU</a:t>
            </a:r>
            <a:r>
              <a:rPr lang="ja-JP" altLang="en-US" sz="2800" b="1" dirty="0"/>
              <a:t>センサを用いています。</a:t>
            </a:r>
            <a:endParaRPr lang="en-US" altLang="ja-JP" sz="2800" b="1" dirty="0"/>
          </a:p>
          <a:p>
            <a:r>
              <a:rPr lang="en-US" altLang="ja-JP" sz="1800" b="1" i="0" u="none" strike="noStrike" dirty="0">
                <a:solidFill>
                  <a:srgbClr val="000000"/>
                </a:solidFill>
                <a:effectLst/>
                <a:latin typeface="Arial" panose="020B0604020202020204" pitchFamily="34" charset="0"/>
              </a:rPr>
              <a:t>   MPU60500</a:t>
            </a:r>
            <a:r>
              <a:rPr lang="ja-JP" altLang="en-US" sz="1800" b="1" i="0" u="none" strike="noStrike" dirty="0">
                <a:solidFill>
                  <a:srgbClr val="000000"/>
                </a:solidFill>
                <a:effectLst/>
                <a:latin typeface="Arial" panose="020B0604020202020204" pitchFamily="34" charset="0"/>
              </a:rPr>
              <a:t>を使用して</a:t>
            </a:r>
            <a:r>
              <a:rPr lang="en-US" altLang="ja-JP" sz="1800" b="1" i="0" u="none" strike="noStrike" dirty="0">
                <a:solidFill>
                  <a:srgbClr val="000000"/>
                </a:solidFill>
                <a:effectLst/>
                <a:latin typeface="Arial" panose="020B0604020202020204" pitchFamily="34" charset="0"/>
              </a:rPr>
              <a:t>3</a:t>
            </a:r>
            <a:r>
              <a:rPr lang="ja-JP" altLang="en-US" sz="1800" b="1" i="0" u="none" strike="noStrike" dirty="0">
                <a:solidFill>
                  <a:srgbClr val="000000"/>
                </a:solidFill>
                <a:effectLst/>
                <a:latin typeface="Arial" panose="020B0604020202020204" pitchFamily="34" charset="0"/>
              </a:rPr>
              <a:t>軸の加速度を検出する</a:t>
            </a:r>
            <a:endParaRPr kumimoji="1" lang="ja-JP" altLang="en-US" sz="2800" b="1" dirty="0"/>
          </a:p>
        </p:txBody>
      </p:sp>
      <p:sp>
        <p:nvSpPr>
          <p:cNvPr id="4" name="スライド番号プレースホルダー 3">
            <a:extLst>
              <a:ext uri="{FF2B5EF4-FFF2-40B4-BE49-F238E27FC236}">
                <a16:creationId xmlns:a16="http://schemas.microsoft.com/office/drawing/2014/main" id="{7261D876-41FA-408E-9677-F6DE9C6098B4}"/>
              </a:ext>
            </a:extLst>
          </p:cNvPr>
          <p:cNvSpPr>
            <a:spLocks noGrp="1"/>
          </p:cNvSpPr>
          <p:nvPr>
            <p:ph type="sldNum" sz="quarter" idx="12"/>
          </p:nvPr>
        </p:nvSpPr>
        <p:spPr/>
        <p:txBody>
          <a:bodyPr/>
          <a:lstStyle/>
          <a:p>
            <a:fld id="{E1D74C49-57A9-4D4C-82A4-646E6670D819}" type="slidenum">
              <a:rPr kumimoji="1" lang="ja-JP" altLang="en-US" smtClean="0"/>
              <a:t>29</a:t>
            </a:fld>
            <a:endParaRPr kumimoji="1" lang="ja-JP" altLang="en-US"/>
          </a:p>
        </p:txBody>
      </p:sp>
    </p:spTree>
    <p:extLst>
      <p:ext uri="{BB962C8B-B14F-4D97-AF65-F5344CB8AC3E}">
        <p14:creationId xmlns:p14="http://schemas.microsoft.com/office/powerpoint/2010/main" val="8929208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29E45C2-2863-4245-8C11-16FBAF2B323A}"/>
              </a:ext>
            </a:extLst>
          </p:cNvPr>
          <p:cNvSpPr>
            <a:spLocks noGrp="1"/>
          </p:cNvSpPr>
          <p:nvPr>
            <p:ph type="title"/>
          </p:nvPr>
        </p:nvSpPr>
        <p:spPr/>
        <p:txBody>
          <a:bodyPr/>
          <a:lstStyle/>
          <a:p>
            <a:pPr algn="ctr"/>
            <a:r>
              <a:rPr kumimoji="1" lang="ja-JP" altLang="en-US" b="1" dirty="0"/>
              <a:t>研究背景</a:t>
            </a:r>
          </a:p>
        </p:txBody>
      </p:sp>
      <p:sp>
        <p:nvSpPr>
          <p:cNvPr id="3" name="コンテンツ プレースホルダー 2">
            <a:extLst>
              <a:ext uri="{FF2B5EF4-FFF2-40B4-BE49-F238E27FC236}">
                <a16:creationId xmlns:a16="http://schemas.microsoft.com/office/drawing/2014/main" id="{7414F197-5456-42BC-950D-01152A5FDB85}"/>
              </a:ext>
            </a:extLst>
          </p:cNvPr>
          <p:cNvSpPr>
            <a:spLocks noGrp="1"/>
          </p:cNvSpPr>
          <p:nvPr>
            <p:ph idx="1"/>
          </p:nvPr>
        </p:nvSpPr>
        <p:spPr>
          <a:xfrm>
            <a:off x="1274834" y="1822923"/>
            <a:ext cx="10064394" cy="3931622"/>
          </a:xfrm>
        </p:spPr>
        <p:txBody>
          <a:bodyPr/>
          <a:lstStyle/>
          <a:p>
            <a:pPr algn="ctr">
              <a:lnSpc>
                <a:spcPct val="50000"/>
              </a:lnSpc>
            </a:pPr>
            <a:r>
              <a:rPr kumimoji="1" lang="ja-JP" altLang="en-US" b="1" dirty="0"/>
              <a:t>近年、屋内でのドローンの自立飛行の利用が増えてきている。</a:t>
            </a:r>
            <a:endParaRPr kumimoji="1" lang="en-US" altLang="ja-JP" b="1" dirty="0"/>
          </a:p>
          <a:p>
            <a:pPr algn="ctr">
              <a:lnSpc>
                <a:spcPct val="50000"/>
              </a:lnSpc>
            </a:pPr>
            <a:r>
              <a:rPr kumimoji="1" lang="ja-JP" altLang="en-US" b="1" dirty="0"/>
              <a:t>屋内の自立飛行を実現する要素として</a:t>
            </a:r>
            <a:r>
              <a:rPr kumimoji="1" lang="ja-JP" altLang="en-US" b="1" dirty="0">
                <a:solidFill>
                  <a:srgbClr val="FF0000"/>
                </a:solidFill>
              </a:rPr>
              <a:t>超音波ビーコンを利用した屋内</a:t>
            </a:r>
            <a:r>
              <a:rPr kumimoji="1" lang="en-US" altLang="ja-JP" b="1" dirty="0">
                <a:solidFill>
                  <a:srgbClr val="FF0000"/>
                </a:solidFill>
              </a:rPr>
              <a:t>GPS</a:t>
            </a:r>
            <a:r>
              <a:rPr kumimoji="1" lang="ja-JP" altLang="en-US" b="1" dirty="0"/>
              <a:t>がある。</a:t>
            </a:r>
            <a:endParaRPr kumimoji="1" lang="en-US" altLang="ja-JP" b="1" dirty="0"/>
          </a:p>
          <a:p>
            <a:endParaRPr lang="en-US" altLang="ja-JP" dirty="0"/>
          </a:p>
          <a:p>
            <a:pPr algn="ctr"/>
            <a:r>
              <a:rPr lang="ja-JP" altLang="en-US" b="1" dirty="0"/>
              <a:t>しかし、超音波ビーコンは外乱に弱く、環境に応じて位置推定の精度にばらつきが大きい。</a:t>
            </a:r>
            <a:endParaRPr lang="en-US" altLang="ja-JP" b="1" dirty="0"/>
          </a:p>
          <a:p>
            <a:pPr algn="ctr"/>
            <a:endParaRPr kumimoji="1" lang="en-US" altLang="ja-JP" b="1" dirty="0"/>
          </a:p>
          <a:p>
            <a:pPr algn="ctr">
              <a:lnSpc>
                <a:spcPct val="50000"/>
              </a:lnSpc>
            </a:pPr>
            <a:endParaRPr kumimoji="1" lang="en-US" altLang="ja-JP" dirty="0"/>
          </a:p>
          <a:p>
            <a:pPr algn="ctr">
              <a:lnSpc>
                <a:spcPct val="50000"/>
              </a:lnSpc>
            </a:pPr>
            <a:r>
              <a:rPr kumimoji="1" lang="ja-JP" altLang="en-US" b="1" dirty="0"/>
              <a:t>したがって</a:t>
            </a:r>
            <a:r>
              <a:rPr kumimoji="1" lang="ja-JP" altLang="en-US" b="1" dirty="0">
                <a:solidFill>
                  <a:srgbClr val="FF0000"/>
                </a:solidFill>
              </a:rPr>
              <a:t>屋内</a:t>
            </a:r>
            <a:r>
              <a:rPr kumimoji="1" lang="en-US" altLang="ja-JP" b="1" dirty="0">
                <a:solidFill>
                  <a:srgbClr val="FF0000"/>
                </a:solidFill>
              </a:rPr>
              <a:t>GPS</a:t>
            </a:r>
            <a:r>
              <a:rPr kumimoji="1" lang="ja-JP" altLang="en-US" b="1" dirty="0">
                <a:solidFill>
                  <a:srgbClr val="FF0000"/>
                </a:solidFill>
              </a:rPr>
              <a:t>（超音波ビーコン）の精度が劣化した場合</a:t>
            </a:r>
            <a:r>
              <a:rPr kumimoji="1" lang="ja-JP" altLang="en-US" b="1" dirty="0"/>
              <a:t>に、</a:t>
            </a:r>
            <a:endParaRPr kumimoji="1" lang="en-US" altLang="ja-JP" b="1" dirty="0"/>
          </a:p>
          <a:p>
            <a:pPr algn="ctr">
              <a:lnSpc>
                <a:spcPct val="50000"/>
              </a:lnSpc>
            </a:pPr>
            <a:r>
              <a:rPr kumimoji="1" lang="ja-JP" altLang="en-US" b="1" dirty="0"/>
              <a:t>他のセンサで位置推定を補償する必要がある。</a:t>
            </a:r>
            <a:endParaRPr kumimoji="1" lang="en-US" altLang="ja-JP" b="1" dirty="0"/>
          </a:p>
        </p:txBody>
      </p:sp>
      <p:sp>
        <p:nvSpPr>
          <p:cNvPr id="5" name="矢印: 下 4">
            <a:extLst>
              <a:ext uri="{FF2B5EF4-FFF2-40B4-BE49-F238E27FC236}">
                <a16:creationId xmlns:a16="http://schemas.microsoft.com/office/drawing/2014/main" id="{7684542A-0E31-4D40-A682-390FA321A430}"/>
              </a:ext>
            </a:extLst>
          </p:cNvPr>
          <p:cNvSpPr/>
          <p:nvPr/>
        </p:nvSpPr>
        <p:spPr>
          <a:xfrm>
            <a:off x="5842652" y="2541864"/>
            <a:ext cx="567655" cy="43622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矢印: 下 5">
            <a:extLst>
              <a:ext uri="{FF2B5EF4-FFF2-40B4-BE49-F238E27FC236}">
                <a16:creationId xmlns:a16="http://schemas.microsoft.com/office/drawing/2014/main" id="{A4367D43-9B32-421E-9F57-2841B00B12E3}"/>
              </a:ext>
            </a:extLst>
          </p:cNvPr>
          <p:cNvSpPr/>
          <p:nvPr/>
        </p:nvSpPr>
        <p:spPr>
          <a:xfrm>
            <a:off x="5809654" y="3489820"/>
            <a:ext cx="633649" cy="43622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056" name="Picture 8" descr="Beacon HW v4.9 - Precise (±2cm) Indoor Positioning and Navigation ...">
            <a:extLst>
              <a:ext uri="{FF2B5EF4-FFF2-40B4-BE49-F238E27FC236}">
                <a16:creationId xmlns:a16="http://schemas.microsoft.com/office/drawing/2014/main" id="{F23674DA-258E-4886-9044-7596270C16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18588" y="4390141"/>
            <a:ext cx="1136066" cy="1364404"/>
          </a:xfrm>
          <a:prstGeom prst="rect">
            <a:avLst/>
          </a:prstGeom>
          <a:noFill/>
          <a:extLst>
            <a:ext uri="{909E8E84-426E-40DD-AFC4-6F175D3DCCD1}">
              <a14:hiddenFill xmlns:a14="http://schemas.microsoft.com/office/drawing/2010/main">
                <a:solidFill>
                  <a:srgbClr val="FFFFFF"/>
                </a:solidFill>
              </a14:hiddenFill>
            </a:ext>
          </a:extLst>
        </p:spPr>
      </p:pic>
      <p:sp>
        <p:nvSpPr>
          <p:cNvPr id="4" name="四角形: 角を丸くする 3">
            <a:extLst>
              <a:ext uri="{FF2B5EF4-FFF2-40B4-BE49-F238E27FC236}">
                <a16:creationId xmlns:a16="http://schemas.microsoft.com/office/drawing/2014/main" id="{E3C32DF5-3D5E-40C2-AECB-BD9AA418129A}"/>
              </a:ext>
            </a:extLst>
          </p:cNvPr>
          <p:cNvSpPr/>
          <p:nvPr/>
        </p:nvSpPr>
        <p:spPr>
          <a:xfrm>
            <a:off x="9565836" y="4356757"/>
            <a:ext cx="1241570" cy="1602297"/>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スライド番号プレースホルダー 6">
            <a:extLst>
              <a:ext uri="{FF2B5EF4-FFF2-40B4-BE49-F238E27FC236}">
                <a16:creationId xmlns:a16="http://schemas.microsoft.com/office/drawing/2014/main" id="{D10DB79B-7BBF-4423-8245-D1863F66F595}"/>
              </a:ext>
            </a:extLst>
          </p:cNvPr>
          <p:cNvSpPr>
            <a:spLocks noGrp="1"/>
          </p:cNvSpPr>
          <p:nvPr>
            <p:ph type="sldNum" sz="quarter" idx="12"/>
          </p:nvPr>
        </p:nvSpPr>
        <p:spPr/>
        <p:txBody>
          <a:bodyPr/>
          <a:lstStyle/>
          <a:p>
            <a:fld id="{E1D74C49-57A9-4D4C-82A4-646E6670D819}" type="slidenum">
              <a:rPr kumimoji="1" lang="ja-JP" altLang="en-US" sz="2800" smtClean="0"/>
              <a:t>3</a:t>
            </a:fld>
            <a:endParaRPr kumimoji="1" lang="ja-JP" altLang="en-US" sz="2800" dirty="0"/>
          </a:p>
        </p:txBody>
      </p:sp>
    </p:spTree>
    <p:extLst>
      <p:ext uri="{BB962C8B-B14F-4D97-AF65-F5344CB8AC3E}">
        <p14:creationId xmlns:p14="http://schemas.microsoft.com/office/powerpoint/2010/main" val="36079013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FE743DC-2A37-4ED5-80D7-38F436F9D858}"/>
              </a:ext>
            </a:extLst>
          </p:cNvPr>
          <p:cNvSpPr>
            <a:spLocks noGrp="1"/>
          </p:cNvSpPr>
          <p:nvPr>
            <p:ph type="title"/>
          </p:nvPr>
        </p:nvSpPr>
        <p:spPr/>
        <p:txBody>
          <a:bodyPr/>
          <a:lstStyle/>
          <a:p>
            <a:r>
              <a:rPr kumimoji="1" lang="ja-JP" altLang="en-US" dirty="0"/>
              <a:t>超音波ビーコンとは</a:t>
            </a:r>
          </a:p>
        </p:txBody>
      </p:sp>
      <p:sp>
        <p:nvSpPr>
          <p:cNvPr id="3" name="コンテンツ プレースホルダー 2">
            <a:extLst>
              <a:ext uri="{FF2B5EF4-FFF2-40B4-BE49-F238E27FC236}">
                <a16:creationId xmlns:a16="http://schemas.microsoft.com/office/drawing/2014/main" id="{87080F96-F755-40DE-A9EF-C8A82B4BBF74}"/>
              </a:ext>
            </a:extLst>
          </p:cNvPr>
          <p:cNvSpPr>
            <a:spLocks noGrp="1"/>
          </p:cNvSpPr>
          <p:nvPr>
            <p:ph idx="1"/>
          </p:nvPr>
        </p:nvSpPr>
        <p:spPr/>
        <p:txBody>
          <a:bodyPr>
            <a:normAutofit/>
          </a:bodyPr>
          <a:lstStyle/>
          <a:p>
            <a:r>
              <a:rPr kumimoji="1" lang="ja-JP" altLang="en-US" sz="3200" dirty="0"/>
              <a:t>低消費電力の近距離無線接続技術を利用した新しい位置特定技術、また、その技術を利用したデバイスのこと。そのビーコンの中に超音波センサが入っている。</a:t>
            </a:r>
            <a:endParaRPr kumimoji="1" lang="en-US" altLang="ja-JP" sz="3200" dirty="0"/>
          </a:p>
          <a:p>
            <a:r>
              <a:rPr lang="ja-JP" altLang="en-US" sz="3200" dirty="0"/>
              <a:t>実験するのが容易である。</a:t>
            </a:r>
            <a:endParaRPr lang="en-US" altLang="ja-JP" sz="3200" dirty="0"/>
          </a:p>
          <a:p>
            <a:r>
              <a:rPr kumimoji="1" lang="ja-JP" altLang="en-US" sz="3200" dirty="0"/>
              <a:t>トランデューサ</a:t>
            </a:r>
            <a:endParaRPr kumimoji="1" lang="en-US" altLang="ja-JP" sz="3200" dirty="0"/>
          </a:p>
          <a:p>
            <a:r>
              <a:rPr lang="ja-JP" altLang="en-US" sz="3200" dirty="0"/>
              <a:t>エネルギーを電気信号に変えるしくみ</a:t>
            </a:r>
            <a:endParaRPr kumimoji="1" lang="ja-JP" altLang="en-US" sz="3200" dirty="0"/>
          </a:p>
        </p:txBody>
      </p:sp>
      <p:sp>
        <p:nvSpPr>
          <p:cNvPr id="4" name="スライド番号プレースホルダー 3">
            <a:extLst>
              <a:ext uri="{FF2B5EF4-FFF2-40B4-BE49-F238E27FC236}">
                <a16:creationId xmlns:a16="http://schemas.microsoft.com/office/drawing/2014/main" id="{A4FA141C-5C56-48E9-BBAD-07F3D0CCC07F}"/>
              </a:ext>
            </a:extLst>
          </p:cNvPr>
          <p:cNvSpPr>
            <a:spLocks noGrp="1"/>
          </p:cNvSpPr>
          <p:nvPr>
            <p:ph type="sldNum" sz="quarter" idx="12"/>
          </p:nvPr>
        </p:nvSpPr>
        <p:spPr/>
        <p:txBody>
          <a:bodyPr/>
          <a:lstStyle/>
          <a:p>
            <a:fld id="{E1D74C49-57A9-4D4C-82A4-646E6670D819}" type="slidenum">
              <a:rPr kumimoji="1" lang="ja-JP" altLang="en-US" smtClean="0"/>
              <a:t>30</a:t>
            </a:fld>
            <a:endParaRPr kumimoji="1" lang="ja-JP" altLang="en-US"/>
          </a:p>
        </p:txBody>
      </p:sp>
      <p:pic>
        <p:nvPicPr>
          <p:cNvPr id="6" name="Picture 8" descr="Beacon HW v4.9 - Precise (±2cm) Indoor Positioning and Navigation ...">
            <a:extLst>
              <a:ext uri="{FF2B5EF4-FFF2-40B4-BE49-F238E27FC236}">
                <a16:creationId xmlns:a16="http://schemas.microsoft.com/office/drawing/2014/main" id="{95F5570D-7F8E-4C6C-94EC-F4449D26C9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49701" y="3429000"/>
            <a:ext cx="2230151" cy="23641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10604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5EA646F-8570-4039-A876-BAE5998F1106}"/>
              </a:ext>
            </a:extLst>
          </p:cNvPr>
          <p:cNvSpPr>
            <a:spLocks noGrp="1"/>
          </p:cNvSpPr>
          <p:nvPr>
            <p:ph type="title"/>
          </p:nvPr>
        </p:nvSpPr>
        <p:spPr/>
        <p:txBody>
          <a:bodyPr/>
          <a:lstStyle/>
          <a:p>
            <a:r>
              <a:rPr kumimoji="1" lang="ja-JP" altLang="en-US" dirty="0"/>
              <a:t>超音波ビーコン</a:t>
            </a:r>
          </a:p>
        </p:txBody>
      </p:sp>
      <p:sp>
        <p:nvSpPr>
          <p:cNvPr id="3" name="コンテンツ プレースホルダー 2">
            <a:extLst>
              <a:ext uri="{FF2B5EF4-FFF2-40B4-BE49-F238E27FC236}">
                <a16:creationId xmlns:a16="http://schemas.microsoft.com/office/drawing/2014/main" id="{E5B725CB-484D-4413-AC29-A5A49844E421}"/>
              </a:ext>
            </a:extLst>
          </p:cNvPr>
          <p:cNvSpPr>
            <a:spLocks noGrp="1"/>
          </p:cNvSpPr>
          <p:nvPr>
            <p:ph idx="1"/>
          </p:nvPr>
        </p:nvSpPr>
        <p:spPr/>
        <p:txBody>
          <a:bodyPr/>
          <a:lstStyle/>
          <a:p>
            <a:r>
              <a:rPr kumimoji="1" lang="ja-JP" altLang="en-US" dirty="0"/>
              <a:t>超音波が発生する原理</a:t>
            </a:r>
            <a:endParaRPr kumimoji="1" lang="en-US" altLang="ja-JP" dirty="0"/>
          </a:p>
          <a:p>
            <a:r>
              <a:rPr lang="ja-JP" altLang="en-US" dirty="0"/>
              <a:t>結論、圧電セラミックスを使用して、超音波を発生させている。音は、物が振動することで発生する。電気エネルギーを振動に変える圧電セラミックスにより、超音波の発生が成り立っている。</a:t>
            </a:r>
            <a:endParaRPr lang="en-US" altLang="ja-JP" dirty="0"/>
          </a:p>
          <a:p>
            <a:r>
              <a:rPr kumimoji="1" lang="ja-JP" altLang="en-US" dirty="0"/>
              <a:t>圧電セラミックスとは高純度な粉体（酸化チタン・酸化バリウム等）を高温度で焼き固めたもの</a:t>
            </a:r>
            <a:endParaRPr kumimoji="1" lang="en-US" altLang="ja-JP" dirty="0"/>
          </a:p>
          <a:p>
            <a:r>
              <a:rPr lang="ja-JP" altLang="en-US" dirty="0"/>
              <a:t>多結晶体セラミックスである。</a:t>
            </a:r>
            <a:endParaRPr kumimoji="1" lang="ja-JP" altLang="en-US" dirty="0"/>
          </a:p>
        </p:txBody>
      </p:sp>
      <p:sp>
        <p:nvSpPr>
          <p:cNvPr id="4" name="スライド番号プレースホルダー 3">
            <a:extLst>
              <a:ext uri="{FF2B5EF4-FFF2-40B4-BE49-F238E27FC236}">
                <a16:creationId xmlns:a16="http://schemas.microsoft.com/office/drawing/2014/main" id="{0255CA23-B9C4-4783-AC26-C8BCEF9D50DA}"/>
              </a:ext>
            </a:extLst>
          </p:cNvPr>
          <p:cNvSpPr>
            <a:spLocks noGrp="1"/>
          </p:cNvSpPr>
          <p:nvPr>
            <p:ph type="sldNum" sz="quarter" idx="12"/>
          </p:nvPr>
        </p:nvSpPr>
        <p:spPr/>
        <p:txBody>
          <a:bodyPr/>
          <a:lstStyle/>
          <a:p>
            <a:fld id="{E1D74C49-57A9-4D4C-82A4-646E6670D819}" type="slidenum">
              <a:rPr kumimoji="1" lang="ja-JP" altLang="en-US" smtClean="0"/>
              <a:t>31</a:t>
            </a:fld>
            <a:endParaRPr kumimoji="1" lang="ja-JP" altLang="en-US"/>
          </a:p>
        </p:txBody>
      </p:sp>
    </p:spTree>
    <p:extLst>
      <p:ext uri="{BB962C8B-B14F-4D97-AF65-F5344CB8AC3E}">
        <p14:creationId xmlns:p14="http://schemas.microsoft.com/office/powerpoint/2010/main" val="79706595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1511D23-9498-4CCA-8356-0C72BA89841B}"/>
              </a:ext>
            </a:extLst>
          </p:cNvPr>
          <p:cNvSpPr>
            <a:spLocks noGrp="1"/>
          </p:cNvSpPr>
          <p:nvPr>
            <p:ph type="title"/>
          </p:nvPr>
        </p:nvSpPr>
        <p:spPr/>
        <p:txBody>
          <a:bodyPr/>
          <a:lstStyle/>
          <a:p>
            <a:r>
              <a:rPr lang="ja-JP" altLang="en-US" dirty="0"/>
              <a:t>超音波センサの距離測定</a:t>
            </a:r>
            <a:endParaRPr kumimoji="1" lang="ja-JP" altLang="en-US" dirty="0"/>
          </a:p>
        </p:txBody>
      </p:sp>
      <p:pic>
        <p:nvPicPr>
          <p:cNvPr id="6" name="コンテンツ プレースホルダー 5">
            <a:extLst>
              <a:ext uri="{FF2B5EF4-FFF2-40B4-BE49-F238E27FC236}">
                <a16:creationId xmlns:a16="http://schemas.microsoft.com/office/drawing/2014/main" id="{A4B6DB09-8D0E-43E2-AA4B-35415B2F025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29720" y="1923791"/>
            <a:ext cx="8726750" cy="4022725"/>
          </a:xfrm>
        </p:spPr>
      </p:pic>
      <p:sp>
        <p:nvSpPr>
          <p:cNvPr id="4" name="スライド番号プレースホルダー 3">
            <a:extLst>
              <a:ext uri="{FF2B5EF4-FFF2-40B4-BE49-F238E27FC236}">
                <a16:creationId xmlns:a16="http://schemas.microsoft.com/office/drawing/2014/main" id="{98B1D03F-4D54-4BDE-94A1-233944209E39}"/>
              </a:ext>
            </a:extLst>
          </p:cNvPr>
          <p:cNvSpPr>
            <a:spLocks noGrp="1"/>
          </p:cNvSpPr>
          <p:nvPr>
            <p:ph type="sldNum" sz="quarter" idx="12"/>
          </p:nvPr>
        </p:nvSpPr>
        <p:spPr/>
        <p:txBody>
          <a:bodyPr/>
          <a:lstStyle/>
          <a:p>
            <a:fld id="{E1D74C49-57A9-4D4C-82A4-646E6670D819}" type="slidenum">
              <a:rPr kumimoji="1" lang="ja-JP" altLang="en-US" smtClean="0"/>
              <a:t>32</a:t>
            </a:fld>
            <a:endParaRPr kumimoji="1" lang="ja-JP" altLang="en-US"/>
          </a:p>
        </p:txBody>
      </p:sp>
    </p:spTree>
    <p:extLst>
      <p:ext uri="{BB962C8B-B14F-4D97-AF65-F5344CB8AC3E}">
        <p14:creationId xmlns:p14="http://schemas.microsoft.com/office/powerpoint/2010/main" val="23132270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F143272-2262-4982-BF91-89439F500FD5}"/>
              </a:ext>
            </a:extLst>
          </p:cNvPr>
          <p:cNvSpPr>
            <a:spLocks noGrp="1"/>
          </p:cNvSpPr>
          <p:nvPr>
            <p:ph type="title"/>
          </p:nvPr>
        </p:nvSpPr>
        <p:spPr/>
        <p:txBody>
          <a:bodyPr/>
          <a:lstStyle/>
          <a:p>
            <a:r>
              <a:rPr lang="ja-JP" altLang="en-US" dirty="0"/>
              <a:t>超音波ビーコンの誤差とは？</a:t>
            </a:r>
            <a:endParaRPr kumimoji="1" lang="ja-JP" altLang="en-US" dirty="0"/>
          </a:p>
        </p:txBody>
      </p:sp>
      <p:sp>
        <p:nvSpPr>
          <p:cNvPr id="3" name="コンテンツ プレースホルダー 2">
            <a:extLst>
              <a:ext uri="{FF2B5EF4-FFF2-40B4-BE49-F238E27FC236}">
                <a16:creationId xmlns:a16="http://schemas.microsoft.com/office/drawing/2014/main" id="{A3436EB2-ACFE-4591-86B1-6D22B9171478}"/>
              </a:ext>
            </a:extLst>
          </p:cNvPr>
          <p:cNvSpPr>
            <a:spLocks noGrp="1"/>
          </p:cNvSpPr>
          <p:nvPr>
            <p:ph idx="1"/>
          </p:nvPr>
        </p:nvSpPr>
        <p:spPr/>
        <p:txBody>
          <a:bodyPr/>
          <a:lstStyle/>
          <a:p>
            <a:r>
              <a:rPr kumimoji="1" lang="ja-JP" altLang="en-US" dirty="0">
                <a:solidFill>
                  <a:srgbClr val="FF0000"/>
                </a:solidFill>
              </a:rPr>
              <a:t>・振動（例：壁との振動）</a:t>
            </a:r>
            <a:endParaRPr kumimoji="1" lang="en-US" altLang="ja-JP" dirty="0">
              <a:solidFill>
                <a:srgbClr val="FF0000"/>
              </a:solidFill>
            </a:endParaRPr>
          </a:p>
          <a:p>
            <a:r>
              <a:rPr lang="ja-JP" altLang="en-US" dirty="0"/>
              <a:t>・温度変化（例：温度が高くなると音波の速度が変化）</a:t>
            </a:r>
            <a:endParaRPr lang="en-US" altLang="ja-JP" dirty="0"/>
          </a:p>
          <a:p>
            <a:r>
              <a:rPr kumimoji="1" lang="ja-JP" altLang="en-US" dirty="0"/>
              <a:t>・風の影響（例：超音波ビーコンの検出範囲が変化）</a:t>
            </a:r>
            <a:endParaRPr kumimoji="1" lang="en-US" altLang="ja-JP" dirty="0"/>
          </a:p>
          <a:p>
            <a:r>
              <a:rPr lang="ja-JP" altLang="en-US" dirty="0"/>
              <a:t>・障害物の有無（例：障害物があると、超音波が遮断される。）</a:t>
            </a:r>
            <a:endParaRPr kumimoji="1" lang="ja-JP" altLang="en-US" dirty="0"/>
          </a:p>
        </p:txBody>
      </p:sp>
      <p:sp>
        <p:nvSpPr>
          <p:cNvPr id="4" name="スライド番号プレースホルダー 3">
            <a:extLst>
              <a:ext uri="{FF2B5EF4-FFF2-40B4-BE49-F238E27FC236}">
                <a16:creationId xmlns:a16="http://schemas.microsoft.com/office/drawing/2014/main" id="{E83E9B1C-5BB6-4297-85AB-59308648306E}"/>
              </a:ext>
            </a:extLst>
          </p:cNvPr>
          <p:cNvSpPr>
            <a:spLocks noGrp="1"/>
          </p:cNvSpPr>
          <p:nvPr>
            <p:ph type="sldNum" sz="quarter" idx="12"/>
          </p:nvPr>
        </p:nvSpPr>
        <p:spPr/>
        <p:txBody>
          <a:bodyPr/>
          <a:lstStyle/>
          <a:p>
            <a:fld id="{E1D74C49-57A9-4D4C-82A4-646E6670D819}" type="slidenum">
              <a:rPr kumimoji="1" lang="ja-JP" altLang="en-US" smtClean="0"/>
              <a:t>33</a:t>
            </a:fld>
            <a:endParaRPr kumimoji="1" lang="ja-JP" altLang="en-US"/>
          </a:p>
        </p:txBody>
      </p:sp>
      <p:pic>
        <p:nvPicPr>
          <p:cNvPr id="1028" name="Picture 4" descr="MTI、非可聴音式の屋内測位を手軽に試せる「SONICNAUTスターターキット ...">
            <a:extLst>
              <a:ext uri="{FF2B5EF4-FFF2-40B4-BE49-F238E27FC236}">
                <a16:creationId xmlns:a16="http://schemas.microsoft.com/office/drawing/2014/main" id="{C6083B85-D26C-466C-973E-29FF12A8AC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3623015"/>
            <a:ext cx="4572000" cy="1866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578262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C4D3B58-C8A5-4B88-9448-87F86409ED4E}"/>
              </a:ext>
            </a:extLst>
          </p:cNvPr>
          <p:cNvSpPr>
            <a:spLocks noGrp="1"/>
          </p:cNvSpPr>
          <p:nvPr>
            <p:ph type="title"/>
          </p:nvPr>
        </p:nvSpPr>
        <p:spPr/>
        <p:txBody>
          <a:bodyPr/>
          <a:lstStyle/>
          <a:p>
            <a:r>
              <a:rPr lang="ja-JP" altLang="en-US" dirty="0"/>
              <a:t>今回使用している加速度センサ</a:t>
            </a:r>
            <a:endParaRPr kumimoji="1" lang="ja-JP" altLang="en-US" dirty="0"/>
          </a:p>
        </p:txBody>
      </p:sp>
      <p:sp>
        <p:nvSpPr>
          <p:cNvPr id="3" name="コンテンツ プレースホルダー 2">
            <a:extLst>
              <a:ext uri="{FF2B5EF4-FFF2-40B4-BE49-F238E27FC236}">
                <a16:creationId xmlns:a16="http://schemas.microsoft.com/office/drawing/2014/main" id="{F08CF33F-CFE1-4FE8-A7B2-7BDD58E4921A}"/>
              </a:ext>
            </a:extLst>
          </p:cNvPr>
          <p:cNvSpPr>
            <a:spLocks noGrp="1"/>
          </p:cNvSpPr>
          <p:nvPr>
            <p:ph idx="1"/>
          </p:nvPr>
        </p:nvSpPr>
        <p:spPr/>
        <p:txBody>
          <a:bodyPr/>
          <a:lstStyle/>
          <a:p>
            <a:pPr marL="0" indent="0">
              <a:buNone/>
            </a:pPr>
            <a:endParaRPr kumimoji="1" lang="en-US" altLang="ja-JP" dirty="0"/>
          </a:p>
          <a:p>
            <a:r>
              <a:rPr lang="ja-JP" altLang="en-US" dirty="0"/>
              <a:t>・</a:t>
            </a:r>
            <a:r>
              <a:rPr lang="en-US" altLang="ja-JP" sz="1800" b="0" i="0" u="none" strike="noStrike" dirty="0">
                <a:solidFill>
                  <a:srgbClr val="000000"/>
                </a:solidFill>
                <a:effectLst/>
                <a:latin typeface="Arial" panose="020B0604020202020204" pitchFamily="34" charset="0"/>
              </a:rPr>
              <a:t>MPU60500</a:t>
            </a:r>
            <a:r>
              <a:rPr lang="ja-JP" altLang="en-US" sz="1800" b="0" i="0" u="none" strike="noStrike" dirty="0">
                <a:solidFill>
                  <a:srgbClr val="000000"/>
                </a:solidFill>
                <a:effectLst/>
                <a:latin typeface="Arial" panose="020B0604020202020204" pitchFamily="34" charset="0"/>
              </a:rPr>
              <a:t>を使用して</a:t>
            </a:r>
            <a:r>
              <a:rPr lang="en-US" altLang="ja-JP" sz="1800" b="0" i="0" u="none" strike="noStrike" dirty="0">
                <a:solidFill>
                  <a:srgbClr val="000000"/>
                </a:solidFill>
                <a:effectLst/>
                <a:latin typeface="Arial" panose="020B0604020202020204" pitchFamily="34" charset="0"/>
              </a:rPr>
              <a:t>3</a:t>
            </a:r>
            <a:r>
              <a:rPr lang="ja-JP" altLang="en-US" sz="1800" b="0" i="0" u="none" strike="noStrike" dirty="0">
                <a:solidFill>
                  <a:srgbClr val="000000"/>
                </a:solidFill>
                <a:effectLst/>
                <a:latin typeface="Arial" panose="020B0604020202020204" pitchFamily="34" charset="0"/>
              </a:rPr>
              <a:t>軸の加速度を検出している。</a:t>
            </a:r>
            <a:endParaRPr lang="en-US" altLang="ja-JP" dirty="0"/>
          </a:p>
          <a:p>
            <a:endParaRPr kumimoji="1" lang="en-US" altLang="ja-JP" dirty="0"/>
          </a:p>
          <a:p>
            <a:r>
              <a:rPr lang="ja-JP" altLang="en-US" dirty="0"/>
              <a:t>・</a:t>
            </a:r>
            <a:r>
              <a:rPr kumimoji="1" lang="ja-JP" altLang="en-US" dirty="0"/>
              <a:t>静電容量方式</a:t>
            </a:r>
            <a:endParaRPr kumimoji="1" lang="en-US" altLang="ja-JP" dirty="0"/>
          </a:p>
          <a:p>
            <a:r>
              <a:rPr lang="ja-JP" altLang="en-US" dirty="0"/>
              <a:t>　加速度が生じると可動電極に変位が生じて</a:t>
            </a:r>
            <a:endParaRPr lang="en-US" altLang="ja-JP" dirty="0"/>
          </a:p>
          <a:p>
            <a:r>
              <a:rPr kumimoji="1" lang="ja-JP" altLang="en-US" dirty="0"/>
              <a:t>　電極間容量が変化する。それが電圧に変わり</a:t>
            </a:r>
            <a:endParaRPr kumimoji="1" lang="en-US" altLang="ja-JP" dirty="0"/>
          </a:p>
          <a:p>
            <a:r>
              <a:rPr lang="ja-JP" altLang="en-US" dirty="0"/>
              <a:t>　加速度の値を検出する。</a:t>
            </a:r>
            <a:endParaRPr lang="en-US" altLang="ja-JP" dirty="0"/>
          </a:p>
          <a:p>
            <a:r>
              <a:rPr kumimoji="1" lang="ja-JP" altLang="en-US" dirty="0"/>
              <a:t>＊</a:t>
            </a:r>
            <a:r>
              <a:rPr kumimoji="1" lang="en-US" altLang="ja-JP" dirty="0"/>
              <a:t>ASIC</a:t>
            </a:r>
            <a:r>
              <a:rPr kumimoji="1" lang="ja-JP" altLang="en-US" dirty="0"/>
              <a:t>　集積回路部類の一つ</a:t>
            </a:r>
            <a:endParaRPr kumimoji="1" lang="en-US" altLang="ja-JP" dirty="0"/>
          </a:p>
          <a:p>
            <a:r>
              <a:rPr lang="ja-JP" altLang="en-US" dirty="0"/>
              <a:t>　</a:t>
            </a:r>
            <a:endParaRPr kumimoji="1" lang="ja-JP" altLang="en-US" dirty="0"/>
          </a:p>
        </p:txBody>
      </p:sp>
      <p:sp>
        <p:nvSpPr>
          <p:cNvPr id="4" name="スライド番号プレースホルダー 3">
            <a:extLst>
              <a:ext uri="{FF2B5EF4-FFF2-40B4-BE49-F238E27FC236}">
                <a16:creationId xmlns:a16="http://schemas.microsoft.com/office/drawing/2014/main" id="{F3368297-B71C-4442-A1A7-3F3D135E0DC8}"/>
              </a:ext>
            </a:extLst>
          </p:cNvPr>
          <p:cNvSpPr>
            <a:spLocks noGrp="1"/>
          </p:cNvSpPr>
          <p:nvPr>
            <p:ph type="sldNum" sz="quarter" idx="12"/>
          </p:nvPr>
        </p:nvSpPr>
        <p:spPr/>
        <p:txBody>
          <a:bodyPr/>
          <a:lstStyle/>
          <a:p>
            <a:fld id="{E1D74C49-57A9-4D4C-82A4-646E6670D819}" type="slidenum">
              <a:rPr kumimoji="1" lang="ja-JP" altLang="en-US" smtClean="0"/>
              <a:t>34</a:t>
            </a:fld>
            <a:endParaRPr kumimoji="1" lang="ja-JP" altLang="en-US"/>
          </a:p>
        </p:txBody>
      </p:sp>
      <p:pic>
        <p:nvPicPr>
          <p:cNvPr id="6" name="図 5">
            <a:extLst>
              <a:ext uri="{FF2B5EF4-FFF2-40B4-BE49-F238E27FC236}">
                <a16:creationId xmlns:a16="http://schemas.microsoft.com/office/drawing/2014/main" id="{1DE650DE-7871-4906-BCAA-CDAAB147BB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00800" y="1845734"/>
            <a:ext cx="5277121" cy="3448227"/>
          </a:xfrm>
          <a:prstGeom prst="rect">
            <a:avLst/>
          </a:prstGeom>
        </p:spPr>
      </p:pic>
    </p:spTree>
    <p:extLst>
      <p:ext uri="{BB962C8B-B14F-4D97-AF65-F5344CB8AC3E}">
        <p14:creationId xmlns:p14="http://schemas.microsoft.com/office/powerpoint/2010/main" val="13184895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954E24D-962D-4BED-961A-4EF2C64CBE47}"/>
              </a:ext>
            </a:extLst>
          </p:cNvPr>
          <p:cNvSpPr>
            <a:spLocks noGrp="1"/>
          </p:cNvSpPr>
          <p:nvPr>
            <p:ph type="title"/>
          </p:nvPr>
        </p:nvSpPr>
        <p:spPr/>
        <p:txBody>
          <a:bodyPr/>
          <a:lstStyle/>
          <a:p>
            <a:r>
              <a:rPr lang="en-US" altLang="ja-JP" dirty="0"/>
              <a:t>IMU</a:t>
            </a:r>
            <a:r>
              <a:rPr lang="ja-JP" altLang="en-US" dirty="0"/>
              <a:t>センサ（</a:t>
            </a:r>
            <a:r>
              <a:rPr kumimoji="1" lang="ja-JP" altLang="en-US" dirty="0"/>
              <a:t>加速度センサ）の誤差</a:t>
            </a:r>
          </a:p>
        </p:txBody>
      </p:sp>
      <p:sp>
        <p:nvSpPr>
          <p:cNvPr id="3" name="コンテンツ プレースホルダー 2">
            <a:extLst>
              <a:ext uri="{FF2B5EF4-FFF2-40B4-BE49-F238E27FC236}">
                <a16:creationId xmlns:a16="http://schemas.microsoft.com/office/drawing/2014/main" id="{8DA6795D-342C-4826-86DA-61CBA670E39C}"/>
              </a:ext>
            </a:extLst>
          </p:cNvPr>
          <p:cNvSpPr>
            <a:spLocks noGrp="1"/>
          </p:cNvSpPr>
          <p:nvPr>
            <p:ph idx="1"/>
          </p:nvPr>
        </p:nvSpPr>
        <p:spPr/>
        <p:txBody>
          <a:bodyPr>
            <a:normAutofit/>
          </a:bodyPr>
          <a:lstStyle/>
          <a:p>
            <a:pPr algn="just"/>
            <a:r>
              <a:rPr lang="en-US" altLang="ja-JP" sz="3200" dirty="0"/>
              <a:t>IMU</a:t>
            </a:r>
            <a:r>
              <a:rPr lang="ja-JP" altLang="en-US" sz="3200" dirty="0"/>
              <a:t>センサがフライトコントローラー</a:t>
            </a:r>
            <a:r>
              <a:rPr lang="en-US" altLang="ja-JP" sz="3200" dirty="0"/>
              <a:t>(Pixhawk)</a:t>
            </a:r>
            <a:r>
              <a:rPr lang="ja-JP" altLang="en-US" sz="3200" dirty="0"/>
              <a:t>に内蔵されている。コントローラの形状が箱型 で，面の向き </a:t>
            </a:r>
            <a:r>
              <a:rPr lang="en-US" altLang="ja-JP" sz="3200" dirty="0"/>
              <a:t>(</a:t>
            </a:r>
            <a:r>
              <a:rPr lang="ja-JP" altLang="en-US" sz="3200" dirty="0"/>
              <a:t>表面の法線の方向</a:t>
            </a:r>
            <a:r>
              <a:rPr lang="en-US" altLang="ja-JP" sz="3200" dirty="0"/>
              <a:t>) </a:t>
            </a:r>
            <a:r>
              <a:rPr lang="ja-JP" altLang="en-US" sz="3200" dirty="0"/>
              <a:t>が加速度センサの軸方向と一致していない可能性があるため誤差が出た。</a:t>
            </a:r>
            <a:endParaRPr kumimoji="1" lang="ja-JP" altLang="en-US" sz="1800" dirty="0"/>
          </a:p>
        </p:txBody>
      </p:sp>
      <p:sp>
        <p:nvSpPr>
          <p:cNvPr id="4" name="スライド番号プレースホルダー 3">
            <a:extLst>
              <a:ext uri="{FF2B5EF4-FFF2-40B4-BE49-F238E27FC236}">
                <a16:creationId xmlns:a16="http://schemas.microsoft.com/office/drawing/2014/main" id="{4CDF4334-E0D4-49AF-9272-2A7C4384FF42}"/>
              </a:ext>
            </a:extLst>
          </p:cNvPr>
          <p:cNvSpPr>
            <a:spLocks noGrp="1"/>
          </p:cNvSpPr>
          <p:nvPr>
            <p:ph type="sldNum" sz="quarter" idx="12"/>
          </p:nvPr>
        </p:nvSpPr>
        <p:spPr/>
        <p:txBody>
          <a:bodyPr/>
          <a:lstStyle/>
          <a:p>
            <a:fld id="{E1D74C49-57A9-4D4C-82A4-646E6670D819}" type="slidenum">
              <a:rPr kumimoji="1" lang="ja-JP" altLang="en-US" smtClean="0"/>
              <a:t>35</a:t>
            </a:fld>
            <a:endParaRPr kumimoji="1" lang="ja-JP" altLang="en-US"/>
          </a:p>
        </p:txBody>
      </p:sp>
      <p:pic>
        <p:nvPicPr>
          <p:cNvPr id="5" name="図 4">
            <a:extLst>
              <a:ext uri="{FF2B5EF4-FFF2-40B4-BE49-F238E27FC236}">
                <a16:creationId xmlns:a16="http://schemas.microsoft.com/office/drawing/2014/main" id="{8420EFD9-C647-406A-813D-A249882A6E32}"/>
              </a:ext>
            </a:extLst>
          </p:cNvPr>
          <p:cNvPicPr>
            <a:picLocks noChangeAspect="1"/>
          </p:cNvPicPr>
          <p:nvPr/>
        </p:nvPicPr>
        <p:blipFill>
          <a:blip r:embed="rId2"/>
          <a:stretch>
            <a:fillRect/>
          </a:stretch>
        </p:blipFill>
        <p:spPr>
          <a:xfrm>
            <a:off x="5971353" y="3249226"/>
            <a:ext cx="5241130" cy="2800879"/>
          </a:xfrm>
          <a:prstGeom prst="rect">
            <a:avLst/>
          </a:prstGeom>
        </p:spPr>
      </p:pic>
    </p:spTree>
    <p:extLst>
      <p:ext uri="{BB962C8B-B14F-4D97-AF65-F5344CB8AC3E}">
        <p14:creationId xmlns:p14="http://schemas.microsoft.com/office/powerpoint/2010/main" val="18847613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43DF291-110C-41E0-9360-107446DE80CD}"/>
              </a:ext>
            </a:extLst>
          </p:cNvPr>
          <p:cNvSpPr>
            <a:spLocks noGrp="1"/>
          </p:cNvSpPr>
          <p:nvPr>
            <p:ph type="title"/>
          </p:nvPr>
        </p:nvSpPr>
        <p:spPr/>
        <p:txBody>
          <a:bodyPr/>
          <a:lstStyle/>
          <a:p>
            <a:pPr algn="ctr"/>
            <a:r>
              <a:rPr kumimoji="1" lang="ja-JP" altLang="en-US" b="1" dirty="0"/>
              <a:t>研究目的</a:t>
            </a:r>
          </a:p>
        </p:txBody>
      </p:sp>
      <p:sp>
        <p:nvSpPr>
          <p:cNvPr id="3" name="コンテンツ プレースホルダー 2">
            <a:extLst>
              <a:ext uri="{FF2B5EF4-FFF2-40B4-BE49-F238E27FC236}">
                <a16:creationId xmlns:a16="http://schemas.microsoft.com/office/drawing/2014/main" id="{EC9D7830-5A98-43E2-BBC8-7D8FA35ACC4B}"/>
              </a:ext>
            </a:extLst>
          </p:cNvPr>
          <p:cNvSpPr>
            <a:spLocks noGrp="1"/>
          </p:cNvSpPr>
          <p:nvPr>
            <p:ph idx="1"/>
          </p:nvPr>
        </p:nvSpPr>
        <p:spPr>
          <a:xfrm>
            <a:off x="1223911" y="1829502"/>
            <a:ext cx="9931769" cy="4027413"/>
          </a:xfrm>
        </p:spPr>
        <p:txBody>
          <a:bodyPr/>
          <a:lstStyle/>
          <a:p>
            <a:pPr>
              <a:spcBef>
                <a:spcPts val="0"/>
              </a:spcBef>
            </a:pPr>
            <a:r>
              <a:rPr lang="ja-JP" altLang="en-US" b="1" dirty="0"/>
              <a:t>本研究では、</a:t>
            </a:r>
            <a:r>
              <a:rPr lang="en-US" altLang="ja-JP" b="1" dirty="0">
                <a:solidFill>
                  <a:schemeClr val="tx1"/>
                </a:solidFill>
              </a:rPr>
              <a:t>IMU</a:t>
            </a:r>
            <a:r>
              <a:rPr lang="ja-JP" altLang="en-US" b="1" dirty="0">
                <a:solidFill>
                  <a:schemeClr val="tx1"/>
                </a:solidFill>
              </a:rPr>
              <a:t>センサと</a:t>
            </a:r>
            <a:r>
              <a:rPr lang="ja-JP" altLang="en-US" b="1" dirty="0"/>
              <a:t>超音波ビーコンを用いた複合センサによる位置計測システムを構築し、カルマンフィルタによって位置推定を行う方法を検討する。また、カルマンフィルタの観測ノイズの設定により、位置推定に与える影響について実験を行う。</a:t>
            </a:r>
            <a:endParaRPr kumimoji="1" lang="ja-JP" altLang="en-US" dirty="0"/>
          </a:p>
        </p:txBody>
      </p:sp>
      <p:pic>
        <p:nvPicPr>
          <p:cNvPr id="1026" name="Picture 2" descr="Pixhawk PX4 PIX 2.4.8 32 Bit Flight Controller+433/915 Telemetry+ ...">
            <a:extLst>
              <a:ext uri="{FF2B5EF4-FFF2-40B4-BE49-F238E27FC236}">
                <a16:creationId xmlns:a16="http://schemas.microsoft.com/office/drawing/2014/main" id="{0516164D-C767-4A54-9401-987A5AA7BA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0511" y="3581331"/>
            <a:ext cx="1535028" cy="1535028"/>
          </a:xfrm>
          <a:prstGeom prst="rect">
            <a:avLst/>
          </a:prstGeom>
          <a:noFill/>
          <a:extLst>
            <a:ext uri="{909E8E84-426E-40DD-AFC4-6F175D3DCCD1}">
              <a14:hiddenFill xmlns:a14="http://schemas.microsoft.com/office/drawing/2010/main">
                <a:solidFill>
                  <a:srgbClr val="FFFFFF"/>
                </a:solidFill>
              </a14:hiddenFill>
            </a:ext>
          </a:extLst>
        </p:spPr>
      </p:pic>
      <p:sp>
        <p:nvSpPr>
          <p:cNvPr id="9" name="正方形/長方形 8">
            <a:extLst>
              <a:ext uri="{FF2B5EF4-FFF2-40B4-BE49-F238E27FC236}">
                <a16:creationId xmlns:a16="http://schemas.microsoft.com/office/drawing/2014/main" id="{67FBB5BD-2BF5-4ABA-A670-95FB4AFD63DD}"/>
              </a:ext>
            </a:extLst>
          </p:cNvPr>
          <p:cNvSpPr/>
          <p:nvPr/>
        </p:nvSpPr>
        <p:spPr>
          <a:xfrm>
            <a:off x="1689393" y="3522911"/>
            <a:ext cx="1606146" cy="1651915"/>
          </a:xfrm>
          <a:prstGeom prst="rect">
            <a:avLst/>
          </a:prstGeom>
          <a:noFill/>
          <a:ln>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pic>
        <p:nvPicPr>
          <p:cNvPr id="14" name="Picture 10" descr="Applied Sciences | Free Full-Text | A Multi-Robot Formation ...">
            <a:extLst>
              <a:ext uri="{FF2B5EF4-FFF2-40B4-BE49-F238E27FC236}">
                <a16:creationId xmlns:a16="http://schemas.microsoft.com/office/drawing/2014/main" id="{096BFF01-DCDA-4E2B-AEC1-8FDB7848C1A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65794" y="2962212"/>
            <a:ext cx="4995372" cy="2894703"/>
          </a:xfrm>
          <a:prstGeom prst="rect">
            <a:avLst/>
          </a:prstGeom>
          <a:noFill/>
          <a:extLst>
            <a:ext uri="{909E8E84-426E-40DD-AFC4-6F175D3DCCD1}">
              <a14:hiddenFill xmlns:a14="http://schemas.microsoft.com/office/drawing/2010/main">
                <a:solidFill>
                  <a:srgbClr val="FFFFFF"/>
                </a:solidFill>
              </a14:hiddenFill>
            </a:ext>
          </a:extLst>
        </p:spPr>
      </p:pic>
      <p:sp>
        <p:nvSpPr>
          <p:cNvPr id="4" name="スライド番号プレースホルダー 3">
            <a:extLst>
              <a:ext uri="{FF2B5EF4-FFF2-40B4-BE49-F238E27FC236}">
                <a16:creationId xmlns:a16="http://schemas.microsoft.com/office/drawing/2014/main" id="{A140C3E9-0437-42FB-843B-2A53F4BFB683}"/>
              </a:ext>
            </a:extLst>
          </p:cNvPr>
          <p:cNvSpPr>
            <a:spLocks noGrp="1"/>
          </p:cNvSpPr>
          <p:nvPr>
            <p:ph type="sldNum" sz="quarter" idx="12"/>
          </p:nvPr>
        </p:nvSpPr>
        <p:spPr/>
        <p:txBody>
          <a:bodyPr/>
          <a:lstStyle/>
          <a:p>
            <a:fld id="{E1D74C49-57A9-4D4C-82A4-646E6670D819}" type="slidenum">
              <a:rPr kumimoji="1" lang="ja-JP" altLang="en-US" sz="2800" smtClean="0"/>
              <a:t>4</a:t>
            </a:fld>
            <a:endParaRPr kumimoji="1" lang="ja-JP" altLang="en-US" dirty="0"/>
          </a:p>
        </p:txBody>
      </p:sp>
      <p:pic>
        <p:nvPicPr>
          <p:cNvPr id="6" name="Picture 8" descr="Beacon HW v4.9 - Precise (±2cm) Indoor Positioning and Navigation ...">
            <a:extLst>
              <a:ext uri="{FF2B5EF4-FFF2-40B4-BE49-F238E27FC236}">
                <a16:creationId xmlns:a16="http://schemas.microsoft.com/office/drawing/2014/main" id="{9678C3F0-B211-4CFE-A40B-7497DD4254C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60946" y="3581331"/>
            <a:ext cx="1136066" cy="1204332"/>
          </a:xfrm>
          <a:prstGeom prst="rect">
            <a:avLst/>
          </a:prstGeom>
          <a:noFill/>
          <a:extLst>
            <a:ext uri="{909E8E84-426E-40DD-AFC4-6F175D3DCCD1}">
              <a14:hiddenFill xmlns:a14="http://schemas.microsoft.com/office/drawing/2010/main">
                <a:solidFill>
                  <a:srgbClr val="FFFFFF"/>
                </a:solidFill>
              </a14:hiddenFill>
            </a:ext>
          </a:extLst>
        </p:spPr>
      </p:pic>
      <p:sp>
        <p:nvSpPr>
          <p:cNvPr id="12" name="正方形/長方形 11">
            <a:extLst>
              <a:ext uri="{FF2B5EF4-FFF2-40B4-BE49-F238E27FC236}">
                <a16:creationId xmlns:a16="http://schemas.microsoft.com/office/drawing/2014/main" id="{56E4AE92-D0B8-45A2-9D43-51765009BC77}"/>
              </a:ext>
            </a:extLst>
          </p:cNvPr>
          <p:cNvSpPr/>
          <p:nvPr/>
        </p:nvSpPr>
        <p:spPr>
          <a:xfrm>
            <a:off x="3755253" y="3522888"/>
            <a:ext cx="1340529" cy="1651914"/>
          </a:xfrm>
          <a:prstGeom prst="rect">
            <a:avLst/>
          </a:prstGeom>
          <a:noFill/>
          <a:ln>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cxnSp>
        <p:nvCxnSpPr>
          <p:cNvPr id="20" name="直線コネクタ 19">
            <a:extLst>
              <a:ext uri="{FF2B5EF4-FFF2-40B4-BE49-F238E27FC236}">
                <a16:creationId xmlns:a16="http://schemas.microsoft.com/office/drawing/2014/main" id="{8ED89844-16B9-4124-9191-1F07988D5656}"/>
              </a:ext>
            </a:extLst>
          </p:cNvPr>
          <p:cNvCxnSpPr>
            <a:cxnSpLocks/>
            <a:endCxn id="12" idx="3"/>
          </p:cNvCxnSpPr>
          <p:nvPr/>
        </p:nvCxnSpPr>
        <p:spPr>
          <a:xfrm flipH="1" flipV="1">
            <a:off x="5095782" y="4348845"/>
            <a:ext cx="1580226" cy="32968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5" name="吹き出し: 円形 4">
            <a:extLst>
              <a:ext uri="{FF2B5EF4-FFF2-40B4-BE49-F238E27FC236}">
                <a16:creationId xmlns:a16="http://schemas.microsoft.com/office/drawing/2014/main" id="{0D4D4607-6111-4AAC-8977-5E4251DA065A}"/>
              </a:ext>
            </a:extLst>
          </p:cNvPr>
          <p:cNvSpPr/>
          <p:nvPr/>
        </p:nvSpPr>
        <p:spPr>
          <a:xfrm>
            <a:off x="8618821" y="2685005"/>
            <a:ext cx="3434251" cy="1132254"/>
          </a:xfrm>
          <a:prstGeom prst="wedgeEllipseCallou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BFBD99B5-D884-462C-905B-39C0F5BF498D}"/>
              </a:ext>
            </a:extLst>
          </p:cNvPr>
          <p:cNvSpPr txBox="1"/>
          <p:nvPr/>
        </p:nvSpPr>
        <p:spPr>
          <a:xfrm>
            <a:off x="8618822" y="3059668"/>
            <a:ext cx="3315331" cy="369332"/>
          </a:xfrm>
          <a:prstGeom prst="rect">
            <a:avLst/>
          </a:prstGeom>
          <a:noFill/>
        </p:spPr>
        <p:txBody>
          <a:bodyPr wrap="none" rtlCol="0">
            <a:spAutoFit/>
          </a:bodyPr>
          <a:lstStyle/>
          <a:p>
            <a:r>
              <a:rPr kumimoji="1" lang="ja-JP" altLang="en-US" b="1" dirty="0">
                <a:solidFill>
                  <a:srgbClr val="FF0000"/>
                </a:solidFill>
              </a:rPr>
              <a:t>カルマンフィルタによる位置推定</a:t>
            </a:r>
          </a:p>
        </p:txBody>
      </p:sp>
      <p:sp>
        <p:nvSpPr>
          <p:cNvPr id="11" name="テキスト ボックス 10">
            <a:extLst>
              <a:ext uri="{FF2B5EF4-FFF2-40B4-BE49-F238E27FC236}">
                <a16:creationId xmlns:a16="http://schemas.microsoft.com/office/drawing/2014/main" id="{51C1965B-DF68-41A5-9F72-D7297E3EFCAF}"/>
              </a:ext>
            </a:extLst>
          </p:cNvPr>
          <p:cNvSpPr txBox="1"/>
          <p:nvPr/>
        </p:nvSpPr>
        <p:spPr>
          <a:xfrm>
            <a:off x="972913" y="5228463"/>
            <a:ext cx="6017738" cy="646331"/>
          </a:xfrm>
          <a:prstGeom prst="rect">
            <a:avLst/>
          </a:prstGeom>
          <a:noFill/>
        </p:spPr>
        <p:txBody>
          <a:bodyPr wrap="none" rtlCol="0">
            <a:spAutoFit/>
          </a:bodyPr>
          <a:lstStyle/>
          <a:p>
            <a:r>
              <a:rPr kumimoji="1" lang="en-US" altLang="ja-JP" b="1" dirty="0"/>
              <a:t>Pixhawk</a:t>
            </a:r>
            <a:r>
              <a:rPr kumimoji="1" lang="ja-JP" altLang="en-US" b="1" dirty="0"/>
              <a:t>の</a:t>
            </a:r>
            <a:r>
              <a:rPr kumimoji="1" lang="en-US" altLang="ja-JP" b="1" dirty="0"/>
              <a:t>IMU</a:t>
            </a:r>
            <a:r>
              <a:rPr kumimoji="1" lang="ja-JP" altLang="en-US" b="1" dirty="0"/>
              <a:t>センサ　　　　</a:t>
            </a:r>
            <a:r>
              <a:rPr kumimoji="1" lang="en-US" altLang="ja-JP" b="1" dirty="0" err="1"/>
              <a:t>marvelmind</a:t>
            </a:r>
            <a:r>
              <a:rPr kumimoji="1" lang="ja-JP" altLang="en-US" b="1" dirty="0"/>
              <a:t>社の超音波ビーコン</a:t>
            </a:r>
            <a:endParaRPr kumimoji="1" lang="en-US" altLang="ja-JP" b="1" dirty="0"/>
          </a:p>
          <a:p>
            <a:r>
              <a:rPr kumimoji="1" lang="ja-JP" altLang="en-US" b="1" dirty="0"/>
              <a:t>役割：加速度の計測　　　　　役割：高度の計測</a:t>
            </a:r>
          </a:p>
        </p:txBody>
      </p:sp>
      <p:pic>
        <p:nvPicPr>
          <p:cNvPr id="15" name="図 14">
            <a:extLst>
              <a:ext uri="{FF2B5EF4-FFF2-40B4-BE49-F238E27FC236}">
                <a16:creationId xmlns:a16="http://schemas.microsoft.com/office/drawing/2014/main" id="{6E6A7913-82BD-409D-A0AA-BA33800D6D5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797771" y="5184551"/>
            <a:ext cx="1860497" cy="949571"/>
          </a:xfrm>
          <a:prstGeom prst="rect">
            <a:avLst/>
          </a:prstGeom>
        </p:spPr>
      </p:pic>
      <p:cxnSp>
        <p:nvCxnSpPr>
          <p:cNvPr id="19" name="直線コネクタ 18">
            <a:extLst>
              <a:ext uri="{FF2B5EF4-FFF2-40B4-BE49-F238E27FC236}">
                <a16:creationId xmlns:a16="http://schemas.microsoft.com/office/drawing/2014/main" id="{6B010767-D4CB-430B-8577-15994AC4F99F}"/>
              </a:ext>
            </a:extLst>
          </p:cNvPr>
          <p:cNvCxnSpPr/>
          <p:nvPr/>
        </p:nvCxnSpPr>
        <p:spPr>
          <a:xfrm>
            <a:off x="8469297" y="4589755"/>
            <a:ext cx="328474" cy="585047"/>
          </a:xfrm>
          <a:prstGeom prst="line">
            <a:avLst/>
          </a:prstGeom>
        </p:spPr>
        <p:style>
          <a:lnRef idx="3">
            <a:schemeClr val="accent1"/>
          </a:lnRef>
          <a:fillRef idx="0">
            <a:schemeClr val="accent1"/>
          </a:fillRef>
          <a:effectRef idx="2">
            <a:schemeClr val="accent1"/>
          </a:effectRef>
          <a:fontRef idx="minor">
            <a:schemeClr val="tx1"/>
          </a:fontRef>
        </p:style>
      </p:cxnSp>
      <p:sp>
        <p:nvSpPr>
          <p:cNvPr id="10" name="テキスト ボックス 9">
            <a:extLst>
              <a:ext uri="{FF2B5EF4-FFF2-40B4-BE49-F238E27FC236}">
                <a16:creationId xmlns:a16="http://schemas.microsoft.com/office/drawing/2014/main" id="{3CE8B5A7-C567-4FF4-B799-D300FD7CEDB8}"/>
              </a:ext>
            </a:extLst>
          </p:cNvPr>
          <p:cNvSpPr txBox="1"/>
          <p:nvPr/>
        </p:nvSpPr>
        <p:spPr>
          <a:xfrm>
            <a:off x="1035480" y="3193639"/>
            <a:ext cx="5539145" cy="369332"/>
          </a:xfrm>
          <a:prstGeom prst="rect">
            <a:avLst/>
          </a:prstGeom>
          <a:noFill/>
        </p:spPr>
        <p:txBody>
          <a:bodyPr wrap="none" rtlCol="0">
            <a:spAutoFit/>
          </a:bodyPr>
          <a:lstStyle/>
          <a:p>
            <a:r>
              <a:rPr kumimoji="1" lang="ja-JP" altLang="en-US" dirty="0"/>
              <a:t>①：フライトコントローラ　　  ②：屋内</a:t>
            </a:r>
            <a:r>
              <a:rPr kumimoji="1" lang="en-US" altLang="ja-JP" dirty="0"/>
              <a:t>GPS(</a:t>
            </a:r>
            <a:r>
              <a:rPr kumimoji="1" lang="en-US" altLang="ja-JP" b="1" dirty="0"/>
              <a:t>Mobile</a:t>
            </a:r>
            <a:r>
              <a:rPr kumimoji="1" lang="ja-JP" altLang="en-US" b="1" dirty="0"/>
              <a:t> </a:t>
            </a:r>
            <a:r>
              <a:rPr kumimoji="1" lang="en-US" altLang="ja-JP" b="1" dirty="0"/>
              <a:t>beacon)</a:t>
            </a:r>
            <a:endParaRPr kumimoji="1" lang="ja-JP" altLang="en-US" dirty="0"/>
          </a:p>
        </p:txBody>
      </p:sp>
    </p:spTree>
    <p:extLst>
      <p:ext uri="{BB962C8B-B14F-4D97-AF65-F5344CB8AC3E}">
        <p14:creationId xmlns:p14="http://schemas.microsoft.com/office/powerpoint/2010/main" val="12589950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6FEDD77-7C49-48F8-BC4A-5A0CE0BA616F}"/>
              </a:ext>
            </a:extLst>
          </p:cNvPr>
          <p:cNvSpPr>
            <a:spLocks noGrp="1"/>
          </p:cNvSpPr>
          <p:nvPr>
            <p:ph type="title"/>
          </p:nvPr>
        </p:nvSpPr>
        <p:spPr/>
        <p:txBody>
          <a:bodyPr>
            <a:normAutofit/>
          </a:bodyPr>
          <a:lstStyle/>
          <a:p>
            <a:r>
              <a:rPr kumimoji="1" lang="ja-JP" altLang="en-US" dirty="0"/>
              <a:t>カルマンフィルタに用いる</a:t>
            </a:r>
            <a:br>
              <a:rPr kumimoji="1" lang="en-US" altLang="ja-JP" dirty="0"/>
            </a:br>
            <a:r>
              <a:rPr kumimoji="1" lang="ja-JP" altLang="en-US" dirty="0"/>
              <a:t>　　　　　　　状態方程式</a:t>
            </a:r>
            <a:r>
              <a:rPr lang="ja-JP" altLang="en-US" dirty="0"/>
              <a:t>と観測方程式</a:t>
            </a:r>
            <a:endParaRPr kumimoji="1" lang="ja-JP" altLang="en-US" dirty="0"/>
          </a:p>
        </p:txBody>
      </p:sp>
      <p:sp>
        <p:nvSpPr>
          <p:cNvPr id="3" name="コンテンツ プレースホルダー 2">
            <a:extLst>
              <a:ext uri="{FF2B5EF4-FFF2-40B4-BE49-F238E27FC236}">
                <a16:creationId xmlns:a16="http://schemas.microsoft.com/office/drawing/2014/main" id="{EFA4D0DC-720D-42A9-9ED4-91008EEAE3B3}"/>
              </a:ext>
            </a:extLst>
          </p:cNvPr>
          <p:cNvSpPr>
            <a:spLocks noGrp="1"/>
          </p:cNvSpPr>
          <p:nvPr>
            <p:ph idx="1"/>
          </p:nvPr>
        </p:nvSpPr>
        <p:spPr>
          <a:xfrm>
            <a:off x="1066800" y="1874895"/>
            <a:ext cx="10058400" cy="4023360"/>
          </a:xfrm>
        </p:spPr>
        <p:txBody>
          <a:bodyPr/>
          <a:lstStyle/>
          <a:p>
            <a:pPr marL="0" indent="0">
              <a:buNone/>
            </a:pPr>
            <a:r>
              <a:rPr kumimoji="1" lang="ja-JP" altLang="en-US" dirty="0"/>
              <a:t>　：状態方程式</a:t>
            </a:r>
            <a:endParaRPr kumimoji="1" lang="en-US" altLang="ja-JP" dirty="0"/>
          </a:p>
          <a:p>
            <a:pPr marL="0" indent="0">
              <a:buNone/>
            </a:pPr>
            <a:endParaRPr kumimoji="1" lang="en-US" altLang="ja-JP" dirty="0"/>
          </a:p>
          <a:p>
            <a:pPr marL="0" indent="0">
              <a:buNone/>
            </a:pPr>
            <a:endParaRPr lang="en-US" altLang="ja-JP" dirty="0"/>
          </a:p>
          <a:p>
            <a:pPr marL="0" indent="0">
              <a:buNone/>
            </a:pPr>
            <a:endParaRPr kumimoji="1" lang="en-US" altLang="ja-JP" dirty="0"/>
          </a:p>
          <a:p>
            <a:r>
              <a:rPr lang="ja-JP" altLang="en-US" dirty="0"/>
              <a:t>　</a:t>
            </a:r>
            <a:endParaRPr kumimoji="1" lang="ja-JP" altLang="en-US" dirty="0"/>
          </a:p>
        </p:txBody>
      </p:sp>
      <p:sp>
        <p:nvSpPr>
          <p:cNvPr id="4" name="スライド番号プレースホルダー 3">
            <a:extLst>
              <a:ext uri="{FF2B5EF4-FFF2-40B4-BE49-F238E27FC236}">
                <a16:creationId xmlns:a16="http://schemas.microsoft.com/office/drawing/2014/main" id="{9C49ED24-F025-4AAB-9592-BC19E3064382}"/>
              </a:ext>
            </a:extLst>
          </p:cNvPr>
          <p:cNvSpPr>
            <a:spLocks noGrp="1"/>
          </p:cNvSpPr>
          <p:nvPr>
            <p:ph type="sldNum" sz="quarter" idx="12"/>
          </p:nvPr>
        </p:nvSpPr>
        <p:spPr/>
        <p:txBody>
          <a:bodyPr/>
          <a:lstStyle/>
          <a:p>
            <a:fld id="{E1D74C49-57A9-4D4C-82A4-646E6670D819}" type="slidenum">
              <a:rPr kumimoji="1" lang="ja-JP" altLang="en-US" smtClean="0"/>
              <a:t>5</a:t>
            </a:fld>
            <a:endParaRPr kumimoji="1" lang="ja-JP" altLang="en-US" dirty="0"/>
          </a:p>
        </p:txBody>
      </p:sp>
      <p:sp>
        <p:nvSpPr>
          <p:cNvPr id="6" name="四角形: 角を丸くする 5">
            <a:extLst>
              <a:ext uri="{FF2B5EF4-FFF2-40B4-BE49-F238E27FC236}">
                <a16:creationId xmlns:a16="http://schemas.microsoft.com/office/drawing/2014/main" id="{F03444C9-DBA3-4009-91F3-84756D2A055D}"/>
              </a:ext>
            </a:extLst>
          </p:cNvPr>
          <p:cNvSpPr/>
          <p:nvPr/>
        </p:nvSpPr>
        <p:spPr>
          <a:xfrm>
            <a:off x="621923" y="5090000"/>
            <a:ext cx="2267912" cy="495857"/>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kumimoji="1" lang="ja-JP" altLang="en-US" dirty="0"/>
              <a:t>状態の</a:t>
            </a:r>
            <a:endParaRPr kumimoji="1" lang="en-US" altLang="ja-JP" dirty="0"/>
          </a:p>
          <a:p>
            <a:pPr algn="ctr"/>
            <a:r>
              <a:rPr kumimoji="1" lang="ja-JP" altLang="en-US" dirty="0"/>
              <a:t>状態予測値</a:t>
            </a:r>
            <a:endParaRPr kumimoji="1" lang="en-US" altLang="ja-JP" dirty="0"/>
          </a:p>
        </p:txBody>
      </p:sp>
      <p:sp>
        <p:nvSpPr>
          <p:cNvPr id="9" name="四角形: 角を丸くする 8">
            <a:extLst>
              <a:ext uri="{FF2B5EF4-FFF2-40B4-BE49-F238E27FC236}">
                <a16:creationId xmlns:a16="http://schemas.microsoft.com/office/drawing/2014/main" id="{30473140-B2A3-4676-AED3-863265A9FAF0}"/>
              </a:ext>
            </a:extLst>
          </p:cNvPr>
          <p:cNvSpPr/>
          <p:nvPr/>
        </p:nvSpPr>
        <p:spPr>
          <a:xfrm>
            <a:off x="636879" y="5761207"/>
            <a:ext cx="2267912" cy="596349"/>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kumimoji="1" lang="ja-JP" altLang="en-US" dirty="0"/>
              <a:t>センサの観測値</a:t>
            </a:r>
            <a:endParaRPr kumimoji="1" lang="en-US" altLang="ja-JP" dirty="0"/>
          </a:p>
          <a:p>
            <a:pPr algn="ctr"/>
            <a:r>
              <a:rPr kumimoji="1" lang="ja-JP" altLang="en-US" dirty="0"/>
              <a:t>（超音波ビーコン）</a:t>
            </a:r>
          </a:p>
        </p:txBody>
      </p:sp>
      <p:sp>
        <p:nvSpPr>
          <p:cNvPr id="10" name="四角形: 角を丸くする 9">
            <a:extLst>
              <a:ext uri="{FF2B5EF4-FFF2-40B4-BE49-F238E27FC236}">
                <a16:creationId xmlns:a16="http://schemas.microsoft.com/office/drawing/2014/main" id="{83CFB425-0DED-4E02-BCB7-240287C04487}"/>
              </a:ext>
            </a:extLst>
          </p:cNvPr>
          <p:cNvSpPr/>
          <p:nvPr/>
        </p:nvSpPr>
        <p:spPr>
          <a:xfrm>
            <a:off x="9120334" y="5371654"/>
            <a:ext cx="2112886" cy="73397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rgbClr val="FF0000"/>
                </a:solidFill>
              </a:rPr>
              <a:t>高度推定値</a:t>
            </a:r>
          </a:p>
        </p:txBody>
      </p:sp>
      <p:cxnSp>
        <p:nvCxnSpPr>
          <p:cNvPr id="12" name="直線矢印コネクタ 11">
            <a:extLst>
              <a:ext uri="{FF2B5EF4-FFF2-40B4-BE49-F238E27FC236}">
                <a16:creationId xmlns:a16="http://schemas.microsoft.com/office/drawing/2014/main" id="{56B5B91F-4DD8-4BC3-AC75-D7997EB1E40A}"/>
              </a:ext>
            </a:extLst>
          </p:cNvPr>
          <p:cNvCxnSpPr>
            <a:cxnSpLocks/>
          </p:cNvCxnSpPr>
          <p:nvPr/>
        </p:nvCxnSpPr>
        <p:spPr>
          <a:xfrm>
            <a:off x="2904791" y="5309394"/>
            <a:ext cx="2879595" cy="402803"/>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4" name="直線矢印コネクタ 13">
            <a:extLst>
              <a:ext uri="{FF2B5EF4-FFF2-40B4-BE49-F238E27FC236}">
                <a16:creationId xmlns:a16="http://schemas.microsoft.com/office/drawing/2014/main" id="{6EFB212B-D357-4DD8-8FFC-AC1F1A1E17EE}"/>
              </a:ext>
            </a:extLst>
          </p:cNvPr>
          <p:cNvCxnSpPr>
            <a:cxnSpLocks/>
          </p:cNvCxnSpPr>
          <p:nvPr/>
        </p:nvCxnSpPr>
        <p:spPr>
          <a:xfrm flipV="1">
            <a:off x="2892828" y="5746613"/>
            <a:ext cx="2855328" cy="412969"/>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16" name="四角形: 角を丸くする 15">
            <a:extLst>
              <a:ext uri="{FF2B5EF4-FFF2-40B4-BE49-F238E27FC236}">
                <a16:creationId xmlns:a16="http://schemas.microsoft.com/office/drawing/2014/main" id="{9C765994-BA99-49DD-96CD-724CF7FABD5E}"/>
              </a:ext>
            </a:extLst>
          </p:cNvPr>
          <p:cNvSpPr/>
          <p:nvPr/>
        </p:nvSpPr>
        <p:spPr>
          <a:xfrm>
            <a:off x="5835445" y="5472043"/>
            <a:ext cx="1917577" cy="54557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カルマンフィルタ</a:t>
            </a:r>
          </a:p>
        </p:txBody>
      </p:sp>
      <p:cxnSp>
        <p:nvCxnSpPr>
          <p:cNvPr id="24" name="直線矢印コネクタ 23">
            <a:extLst>
              <a:ext uri="{FF2B5EF4-FFF2-40B4-BE49-F238E27FC236}">
                <a16:creationId xmlns:a16="http://schemas.microsoft.com/office/drawing/2014/main" id="{2E5D364A-F9FE-4E0B-91CC-DE01A29749A8}"/>
              </a:ext>
            </a:extLst>
          </p:cNvPr>
          <p:cNvCxnSpPr>
            <a:cxnSpLocks/>
            <a:stCxn id="16" idx="3"/>
          </p:cNvCxnSpPr>
          <p:nvPr/>
        </p:nvCxnSpPr>
        <p:spPr>
          <a:xfrm flipV="1">
            <a:off x="7753022" y="5738640"/>
            <a:ext cx="1367312" cy="619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pic>
        <p:nvPicPr>
          <p:cNvPr id="27" name="Picture 8" descr="Beacon HW v4.9 - Precise (±2cm) Indoor Positioning and Navigation ...">
            <a:extLst>
              <a:ext uri="{FF2B5EF4-FFF2-40B4-BE49-F238E27FC236}">
                <a16:creationId xmlns:a16="http://schemas.microsoft.com/office/drawing/2014/main" id="{0FB3A388-82D9-4BDC-90DF-9A97DE1364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70536" y="5825764"/>
            <a:ext cx="386819" cy="464566"/>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30" name="テキスト ボックス 29">
                <a:extLst>
                  <a:ext uri="{FF2B5EF4-FFF2-40B4-BE49-F238E27FC236}">
                    <a16:creationId xmlns:a16="http://schemas.microsoft.com/office/drawing/2014/main" id="{3AF7FA45-3DDA-4F5D-8E22-AA8A53196FFD}"/>
                  </a:ext>
                </a:extLst>
              </p:cNvPr>
              <p:cNvSpPr txBox="1"/>
              <p:nvPr/>
            </p:nvSpPr>
            <p:spPr>
              <a:xfrm>
                <a:off x="1135151" y="2198020"/>
                <a:ext cx="9298471" cy="2652073"/>
              </a:xfrm>
              <a:prstGeom prst="rect">
                <a:avLst/>
              </a:prstGeom>
              <a:noFill/>
            </p:spPr>
            <p:txBody>
              <a:bodyPr wrap="square" rtlCol="0">
                <a:spAutoFit/>
              </a:bodyPr>
              <a:lstStyle/>
              <a:p>
                <a14:m>
                  <m:oMath xmlns:m="http://schemas.openxmlformats.org/officeDocument/2006/math">
                    <m:d>
                      <m:dPr>
                        <m:begChr m:val="["/>
                        <m:endChr m:val="]"/>
                        <m:ctrlPr>
                          <a:rPr kumimoji="1" lang="en-US" altLang="ja-JP" sz="2800" i="1" smtClean="0">
                            <a:latin typeface="Cambria Math" panose="02040503050406030204" pitchFamily="18" charset="0"/>
                          </a:rPr>
                        </m:ctrlPr>
                      </m:dPr>
                      <m:e>
                        <m:m>
                          <m:mPr>
                            <m:mcs>
                              <m:mc>
                                <m:mcPr>
                                  <m:count m:val="1"/>
                                  <m:mcJc m:val="center"/>
                                </m:mcPr>
                              </m:mc>
                            </m:mcs>
                            <m:ctrlPr>
                              <a:rPr kumimoji="1" lang="en-US" altLang="ja-JP" sz="2800" i="1" smtClean="0">
                                <a:latin typeface="Cambria Math" panose="02040503050406030204" pitchFamily="18" charset="0"/>
                              </a:rPr>
                            </m:ctrlPr>
                          </m:mPr>
                          <m:mr>
                            <m:e>
                              <m:sSub>
                                <m:sSubPr>
                                  <m:ctrlPr>
                                    <a:rPr kumimoji="1" lang="en-US" altLang="ja-JP" sz="2800" i="1" smtClean="0">
                                      <a:latin typeface="Cambria Math" panose="02040503050406030204" pitchFamily="18" charset="0"/>
                                    </a:rPr>
                                  </m:ctrlPr>
                                </m:sSubPr>
                                <m:e>
                                  <m:r>
                                    <a:rPr kumimoji="1" lang="en-US" altLang="ja-JP" sz="2800" b="0" i="1" smtClean="0">
                                      <a:latin typeface="Cambria Math" panose="02040503050406030204" pitchFamily="18" charset="0"/>
                                    </a:rPr>
                                    <m:t>𝑍</m:t>
                                  </m:r>
                                </m:e>
                                <m:sub>
                                  <m:r>
                                    <a:rPr kumimoji="1" lang="en-US" altLang="ja-JP" sz="2800" b="0" i="1" smtClean="0">
                                      <a:latin typeface="Cambria Math" panose="02040503050406030204" pitchFamily="18" charset="0"/>
                                    </a:rPr>
                                    <m:t>𝑛</m:t>
                                  </m:r>
                                  <m:r>
                                    <a:rPr kumimoji="1" lang="en-US" altLang="ja-JP" sz="2800" b="0" i="1" smtClean="0">
                                      <a:latin typeface="Cambria Math" panose="02040503050406030204" pitchFamily="18" charset="0"/>
                                    </a:rPr>
                                    <m:t>+1</m:t>
                                  </m:r>
                                </m:sub>
                              </m:sSub>
                            </m:e>
                          </m:mr>
                          <m:mr>
                            <m:e>
                              <m:sSub>
                                <m:sSubPr>
                                  <m:ctrlPr>
                                    <a:rPr kumimoji="1" lang="en-US" altLang="ja-JP" sz="2800" i="1" smtClean="0">
                                      <a:latin typeface="Cambria Math" panose="02040503050406030204" pitchFamily="18" charset="0"/>
                                    </a:rPr>
                                  </m:ctrlPr>
                                </m:sSubPr>
                                <m:e>
                                  <m:r>
                                    <a:rPr kumimoji="1" lang="en-US" altLang="ja-JP" sz="2800" b="0" i="1" smtClean="0">
                                      <a:latin typeface="Cambria Math" panose="02040503050406030204" pitchFamily="18" charset="0"/>
                                    </a:rPr>
                                    <m:t>𝑑𝑍</m:t>
                                  </m:r>
                                </m:e>
                                <m:sub>
                                  <m:r>
                                    <a:rPr kumimoji="1" lang="en-US" altLang="ja-JP" sz="2800" b="0" i="1" smtClean="0">
                                      <a:latin typeface="Cambria Math" panose="02040503050406030204" pitchFamily="18" charset="0"/>
                                    </a:rPr>
                                    <m:t>𝑛</m:t>
                                  </m:r>
                                  <m:r>
                                    <a:rPr kumimoji="1" lang="en-US" altLang="ja-JP" sz="2800" b="0" i="1" smtClean="0">
                                      <a:latin typeface="Cambria Math" panose="02040503050406030204" pitchFamily="18" charset="0"/>
                                    </a:rPr>
                                    <m:t>+1</m:t>
                                  </m:r>
                                </m:sub>
                              </m:sSub>
                            </m:e>
                          </m:mr>
                        </m:m>
                      </m:e>
                    </m:d>
                  </m:oMath>
                </a14:m>
                <a:r>
                  <a:rPr kumimoji="1" lang="en-US" altLang="ja-JP" sz="2800" dirty="0"/>
                  <a:t> =</a:t>
                </a:r>
                <a14:m>
                  <m:oMath xmlns:m="http://schemas.openxmlformats.org/officeDocument/2006/math">
                    <m:d>
                      <m:dPr>
                        <m:begChr m:val="["/>
                        <m:endChr m:val="]"/>
                        <m:ctrlPr>
                          <a:rPr kumimoji="1" lang="en-US" altLang="ja-JP" sz="2800" i="1" dirty="0" smtClean="0">
                            <a:latin typeface="Cambria Math" panose="02040503050406030204" pitchFamily="18" charset="0"/>
                          </a:rPr>
                        </m:ctrlPr>
                      </m:dPr>
                      <m:e>
                        <m:m>
                          <m:mPr>
                            <m:mcs>
                              <m:mc>
                                <m:mcPr>
                                  <m:count m:val="2"/>
                                  <m:mcJc m:val="center"/>
                                </m:mcPr>
                              </m:mc>
                            </m:mcs>
                            <m:ctrlPr>
                              <a:rPr kumimoji="1" lang="en-US" altLang="ja-JP" sz="2800" i="1" dirty="0" smtClean="0">
                                <a:latin typeface="Cambria Math" panose="02040503050406030204" pitchFamily="18" charset="0"/>
                              </a:rPr>
                            </m:ctrlPr>
                          </m:mPr>
                          <m:mr>
                            <m:e>
                              <m:r>
                                <m:rPr>
                                  <m:brk m:alnAt="7"/>
                                </m:rPr>
                                <a:rPr kumimoji="1" lang="en-US" altLang="ja-JP" sz="2800" b="0" i="1" dirty="0" smtClean="0">
                                  <a:latin typeface="Cambria Math" panose="02040503050406030204" pitchFamily="18" charset="0"/>
                                </a:rPr>
                                <m:t>1</m:t>
                              </m:r>
                            </m:e>
                            <m:e>
                              <m:r>
                                <a:rPr kumimoji="1" lang="en-US" altLang="ja-JP" sz="2800" i="1" dirty="0" smtClean="0">
                                  <a:latin typeface="Cambria Math" panose="02040503050406030204" pitchFamily="18" charset="0"/>
                                  <a:ea typeface="Cambria Math" panose="02040503050406030204" pitchFamily="18" charset="0"/>
                                </a:rPr>
                                <m:t>∆</m:t>
                              </m:r>
                              <m:r>
                                <a:rPr kumimoji="1" lang="en-US" altLang="ja-JP" sz="2800" b="0" i="1" dirty="0" smtClean="0">
                                  <a:latin typeface="Cambria Math" panose="02040503050406030204" pitchFamily="18" charset="0"/>
                                  <a:ea typeface="Cambria Math" panose="02040503050406030204" pitchFamily="18" charset="0"/>
                                </a:rPr>
                                <m:t>𝑡</m:t>
                              </m:r>
                            </m:e>
                          </m:mr>
                          <m:mr>
                            <m:e>
                              <m:r>
                                <a:rPr kumimoji="1" lang="en-US" altLang="ja-JP" sz="2800" b="0" i="1" dirty="0" smtClean="0">
                                  <a:latin typeface="Cambria Math" panose="02040503050406030204" pitchFamily="18" charset="0"/>
                                </a:rPr>
                                <m:t>0</m:t>
                              </m:r>
                            </m:e>
                            <m:e>
                              <m:r>
                                <a:rPr kumimoji="1" lang="en-US" altLang="ja-JP" sz="2800" b="0" i="1" dirty="0" smtClean="0">
                                  <a:latin typeface="Cambria Math" panose="02040503050406030204" pitchFamily="18" charset="0"/>
                                </a:rPr>
                                <m:t>1</m:t>
                              </m:r>
                            </m:e>
                          </m:mr>
                        </m:m>
                      </m:e>
                    </m:d>
                    <m:d>
                      <m:dPr>
                        <m:begChr m:val="["/>
                        <m:endChr m:val="]"/>
                        <m:ctrlPr>
                          <a:rPr kumimoji="1" lang="en-US" altLang="ja-JP" sz="2800" i="1" dirty="0" smtClean="0">
                            <a:latin typeface="Cambria Math" panose="02040503050406030204" pitchFamily="18" charset="0"/>
                          </a:rPr>
                        </m:ctrlPr>
                      </m:dPr>
                      <m:e>
                        <m:m>
                          <m:mPr>
                            <m:mcs>
                              <m:mc>
                                <m:mcPr>
                                  <m:count m:val="1"/>
                                  <m:mcJc m:val="center"/>
                                </m:mcPr>
                              </m:mc>
                            </m:mcs>
                            <m:ctrlPr>
                              <a:rPr kumimoji="1" lang="en-US" altLang="ja-JP" sz="2800" i="1" dirty="0" smtClean="0">
                                <a:latin typeface="Cambria Math" panose="02040503050406030204" pitchFamily="18" charset="0"/>
                              </a:rPr>
                            </m:ctrlPr>
                          </m:mPr>
                          <m:mr>
                            <m:e>
                              <m:sSub>
                                <m:sSubPr>
                                  <m:ctrlPr>
                                    <a:rPr kumimoji="1" lang="en-US" altLang="ja-JP" sz="2800" i="1" dirty="0" smtClean="0">
                                      <a:latin typeface="Cambria Math" panose="02040503050406030204" pitchFamily="18" charset="0"/>
                                    </a:rPr>
                                  </m:ctrlPr>
                                </m:sSubPr>
                                <m:e>
                                  <m:r>
                                    <a:rPr kumimoji="1" lang="en-US" altLang="ja-JP" sz="2800" b="0" i="1" dirty="0" smtClean="0">
                                      <a:latin typeface="Cambria Math" panose="02040503050406030204" pitchFamily="18" charset="0"/>
                                    </a:rPr>
                                    <m:t>𝑍</m:t>
                                  </m:r>
                                </m:e>
                                <m:sub>
                                  <m:r>
                                    <a:rPr kumimoji="1" lang="en-US" altLang="ja-JP" sz="2800" b="0" i="1" dirty="0" smtClean="0">
                                      <a:latin typeface="Cambria Math" panose="02040503050406030204" pitchFamily="18" charset="0"/>
                                    </a:rPr>
                                    <m:t>𝑛</m:t>
                                  </m:r>
                                </m:sub>
                              </m:sSub>
                            </m:e>
                          </m:mr>
                          <m:mr>
                            <m:e>
                              <m:sSub>
                                <m:sSubPr>
                                  <m:ctrlPr>
                                    <a:rPr kumimoji="1" lang="en-US" altLang="ja-JP" sz="2800" i="1" dirty="0" smtClean="0">
                                      <a:latin typeface="Cambria Math" panose="02040503050406030204" pitchFamily="18" charset="0"/>
                                    </a:rPr>
                                  </m:ctrlPr>
                                </m:sSubPr>
                                <m:e>
                                  <m:r>
                                    <a:rPr kumimoji="1" lang="en-US" altLang="ja-JP" sz="2800" b="0" i="1" dirty="0" smtClean="0">
                                      <a:latin typeface="Cambria Math" panose="02040503050406030204" pitchFamily="18" charset="0"/>
                                    </a:rPr>
                                    <m:t>𝑑𝑍</m:t>
                                  </m:r>
                                </m:e>
                                <m:sub>
                                  <m:r>
                                    <a:rPr kumimoji="1" lang="en-US" altLang="ja-JP" sz="2800" b="0" i="1" dirty="0" smtClean="0">
                                      <a:latin typeface="Cambria Math" panose="02040503050406030204" pitchFamily="18" charset="0"/>
                                    </a:rPr>
                                    <m:t>𝑛</m:t>
                                  </m:r>
                                </m:sub>
                              </m:sSub>
                            </m:e>
                          </m:mr>
                        </m:m>
                      </m:e>
                    </m:d>
                  </m:oMath>
                </a14:m>
                <a:r>
                  <a:rPr kumimoji="1" lang="ja-JP" altLang="en-US" sz="2800" dirty="0"/>
                  <a:t> </a:t>
                </a:r>
                <a:r>
                  <a:rPr kumimoji="1" lang="en-US" altLang="ja-JP" sz="2800" dirty="0"/>
                  <a:t>+ </a:t>
                </a:r>
                <a14:m>
                  <m:oMath xmlns:m="http://schemas.openxmlformats.org/officeDocument/2006/math">
                    <m:d>
                      <m:dPr>
                        <m:begChr m:val="["/>
                        <m:endChr m:val="]"/>
                        <m:ctrlPr>
                          <a:rPr kumimoji="1" lang="en-US" altLang="ja-JP" sz="2800" i="1" smtClean="0">
                            <a:latin typeface="Cambria Math" panose="02040503050406030204" pitchFamily="18" charset="0"/>
                          </a:rPr>
                        </m:ctrlPr>
                      </m:dPr>
                      <m:e>
                        <m:m>
                          <m:mPr>
                            <m:mcs>
                              <m:mc>
                                <m:mcPr>
                                  <m:count m:val="1"/>
                                  <m:mcJc m:val="center"/>
                                </m:mcPr>
                              </m:mc>
                            </m:mcs>
                            <m:ctrlPr>
                              <a:rPr kumimoji="1" lang="en-US" altLang="ja-JP" sz="2800" i="1" smtClean="0">
                                <a:latin typeface="Cambria Math" panose="02040503050406030204" pitchFamily="18" charset="0"/>
                              </a:rPr>
                            </m:ctrlPr>
                          </m:mPr>
                          <m:mr>
                            <m:e>
                              <m:r>
                                <m:rPr>
                                  <m:brk m:alnAt="7"/>
                                </m:rPr>
                                <a:rPr kumimoji="1" lang="en-US" altLang="ja-JP" sz="2800" b="0" i="1" smtClean="0">
                                  <a:latin typeface="Cambria Math" panose="02040503050406030204" pitchFamily="18" charset="0"/>
                                </a:rPr>
                                <m:t>0</m:t>
                              </m:r>
                            </m:e>
                          </m:mr>
                          <m:mr>
                            <m:e>
                              <m:r>
                                <a:rPr kumimoji="1" lang="en-US" altLang="ja-JP" sz="2800" i="1" smtClean="0">
                                  <a:latin typeface="Cambria Math" panose="02040503050406030204" pitchFamily="18" charset="0"/>
                                  <a:ea typeface="Cambria Math" panose="02040503050406030204" pitchFamily="18" charset="0"/>
                                </a:rPr>
                                <m:t>∆</m:t>
                              </m:r>
                              <m:r>
                                <a:rPr kumimoji="1" lang="en-US" altLang="ja-JP" sz="2800" b="0" i="1" smtClean="0">
                                  <a:latin typeface="Cambria Math" panose="02040503050406030204" pitchFamily="18" charset="0"/>
                                  <a:ea typeface="Cambria Math" panose="02040503050406030204" pitchFamily="18" charset="0"/>
                                </a:rPr>
                                <m:t>𝑡</m:t>
                              </m:r>
                            </m:e>
                          </m:mr>
                        </m:m>
                      </m:e>
                    </m:d>
                    <m:r>
                      <a:rPr kumimoji="1" lang="en-US" altLang="ja-JP" sz="2800" b="0" i="1" smtClean="0">
                        <a:highlight>
                          <a:srgbClr val="FFFF00"/>
                        </a:highlight>
                        <a:latin typeface="Cambria Math" panose="02040503050406030204" pitchFamily="18" charset="0"/>
                      </a:rPr>
                      <m:t>𝑑𝑑</m:t>
                    </m:r>
                    <m:sSub>
                      <m:sSubPr>
                        <m:ctrlPr>
                          <a:rPr kumimoji="1" lang="en-US" altLang="ja-JP" sz="2800" b="0" i="1" smtClean="0">
                            <a:highlight>
                              <a:srgbClr val="FFFF00"/>
                            </a:highlight>
                            <a:latin typeface="Cambria Math" panose="02040503050406030204" pitchFamily="18" charset="0"/>
                          </a:rPr>
                        </m:ctrlPr>
                      </m:sSubPr>
                      <m:e>
                        <m:r>
                          <a:rPr kumimoji="1" lang="en-US" altLang="ja-JP" sz="2800" b="0" i="1" smtClean="0">
                            <a:highlight>
                              <a:srgbClr val="FFFF00"/>
                            </a:highlight>
                            <a:latin typeface="Cambria Math" panose="02040503050406030204" pitchFamily="18" charset="0"/>
                          </a:rPr>
                          <m:t>𝑍</m:t>
                        </m:r>
                      </m:e>
                      <m:sub>
                        <m:r>
                          <a:rPr kumimoji="1" lang="en-US" altLang="ja-JP" sz="2800" b="0" i="1" smtClean="0">
                            <a:highlight>
                              <a:srgbClr val="FFFF00"/>
                            </a:highlight>
                            <a:latin typeface="Cambria Math" panose="02040503050406030204" pitchFamily="18" charset="0"/>
                          </a:rPr>
                          <m:t>𝑛</m:t>
                        </m:r>
                      </m:sub>
                    </m:sSub>
                    <m:r>
                      <a:rPr kumimoji="1" lang="en-US" altLang="ja-JP" sz="2800" b="0" i="1" smtClean="0">
                        <a:latin typeface="Cambria Math" panose="02040503050406030204" pitchFamily="18" charset="0"/>
                      </a:rPr>
                      <m:t>+ </m:t>
                    </m:r>
                    <m:d>
                      <m:dPr>
                        <m:begChr m:val="["/>
                        <m:endChr m:val="]"/>
                        <m:ctrlPr>
                          <a:rPr kumimoji="1" lang="en-US" altLang="ja-JP" sz="2800" b="0" i="1" smtClean="0">
                            <a:latin typeface="Cambria Math" panose="02040503050406030204" pitchFamily="18" charset="0"/>
                          </a:rPr>
                        </m:ctrlPr>
                      </m:dPr>
                      <m:e>
                        <m:m>
                          <m:mPr>
                            <m:mcs>
                              <m:mc>
                                <m:mcPr>
                                  <m:count m:val="1"/>
                                  <m:mcJc m:val="center"/>
                                </m:mcPr>
                              </m:mc>
                            </m:mcs>
                            <m:ctrlPr>
                              <a:rPr kumimoji="1" lang="en-US" altLang="ja-JP" sz="2800" b="0" i="1" smtClean="0">
                                <a:latin typeface="Cambria Math" panose="02040503050406030204" pitchFamily="18" charset="0"/>
                              </a:rPr>
                            </m:ctrlPr>
                          </m:mPr>
                          <m:mr>
                            <m:e>
                              <m:r>
                                <m:rPr>
                                  <m:brk m:alnAt="7"/>
                                </m:rPr>
                                <a:rPr kumimoji="1" lang="en-US" altLang="ja-JP" sz="2800" b="0" i="1" smtClean="0">
                                  <a:latin typeface="Cambria Math" panose="02040503050406030204" pitchFamily="18" charset="0"/>
                                </a:rPr>
                                <m:t>0</m:t>
                              </m:r>
                            </m:e>
                          </m:mr>
                          <m:mr>
                            <m:e>
                              <m:r>
                                <a:rPr kumimoji="1" lang="en-US" altLang="ja-JP" sz="2800" b="0" i="1" smtClean="0">
                                  <a:latin typeface="Cambria Math" panose="02040503050406030204" pitchFamily="18" charset="0"/>
                                </a:rPr>
                                <m:t>1</m:t>
                              </m:r>
                            </m:e>
                          </m:mr>
                        </m:m>
                      </m:e>
                    </m:d>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𝑤</m:t>
                        </m:r>
                      </m:e>
                      <m:sub>
                        <m:r>
                          <a:rPr kumimoji="1" lang="en-US" altLang="ja-JP" sz="2800" b="0" i="1" smtClean="0">
                            <a:latin typeface="Cambria Math" panose="02040503050406030204" pitchFamily="18" charset="0"/>
                          </a:rPr>
                          <m:t>𝑛</m:t>
                        </m:r>
                      </m:sub>
                    </m:sSub>
                  </m:oMath>
                </a14:m>
                <a:endParaRPr kumimoji="1" lang="en-US" altLang="ja-JP" sz="2800" dirty="0"/>
              </a:p>
              <a:p>
                <a:r>
                  <a:rPr lang="en-US" altLang="ja-JP" sz="2000" dirty="0"/>
                  <a:t>:</a:t>
                </a:r>
                <a:r>
                  <a:rPr lang="ja-JP" altLang="en-US" sz="2000" dirty="0"/>
                  <a:t> 観測方程式</a:t>
                </a:r>
                <a:endParaRPr lang="en-US" altLang="ja-JP" sz="2000" dirty="0">
                  <a:solidFill>
                    <a:schemeClr val="tx1"/>
                  </a:solidFill>
                </a:endParaRPr>
              </a:p>
              <a:p>
                <a:r>
                  <a:rPr lang="en-US" altLang="ja-JP" sz="2800" dirty="0">
                    <a:solidFill>
                      <a:schemeClr val="tx1"/>
                    </a:solidFill>
                  </a:rPr>
                  <a:t> </a:t>
                </a:r>
                <a14:m>
                  <m:oMath xmlns:m="http://schemas.openxmlformats.org/officeDocument/2006/math">
                    <m:sSub>
                      <m:sSubPr>
                        <m:ctrlPr>
                          <a:rPr lang="en-US" altLang="ja-JP" sz="2800" i="1" smtClean="0">
                            <a:solidFill>
                              <a:schemeClr val="tx1"/>
                            </a:solidFill>
                            <a:latin typeface="Cambria Math" panose="02040503050406030204" pitchFamily="18" charset="0"/>
                          </a:rPr>
                        </m:ctrlPr>
                      </m:sSubPr>
                      <m:e>
                        <m:r>
                          <a:rPr lang="en-US" altLang="ja-JP" sz="2800" i="1" smtClean="0">
                            <a:solidFill>
                              <a:schemeClr val="tx1"/>
                            </a:solidFill>
                            <a:latin typeface="Cambria Math" panose="02040503050406030204" pitchFamily="18" charset="0"/>
                          </a:rPr>
                          <m:t>𝑌</m:t>
                        </m:r>
                      </m:e>
                      <m:sub>
                        <m:r>
                          <a:rPr lang="en-US" altLang="ja-JP" sz="2800" i="1" smtClean="0">
                            <a:solidFill>
                              <a:schemeClr val="tx1"/>
                            </a:solidFill>
                            <a:latin typeface="Cambria Math" panose="02040503050406030204" pitchFamily="18" charset="0"/>
                          </a:rPr>
                          <m:t>𝑛</m:t>
                        </m:r>
                      </m:sub>
                    </m:sSub>
                    <m:r>
                      <a:rPr lang="en-US" altLang="ja-JP" sz="2800" i="1" smtClean="0">
                        <a:solidFill>
                          <a:schemeClr val="tx1"/>
                        </a:solidFill>
                        <a:latin typeface="Cambria Math" panose="02040503050406030204" pitchFamily="18" charset="0"/>
                      </a:rPr>
                      <m:t>=</m:t>
                    </m:r>
                    <m:d>
                      <m:dPr>
                        <m:begChr m:val="["/>
                        <m:endChr m:val="]"/>
                        <m:ctrlPr>
                          <a:rPr lang="en-US" altLang="ja-JP" sz="2800" i="1" smtClean="0">
                            <a:solidFill>
                              <a:schemeClr val="tx1"/>
                            </a:solidFill>
                            <a:latin typeface="Cambria Math" panose="02040503050406030204" pitchFamily="18" charset="0"/>
                          </a:rPr>
                        </m:ctrlPr>
                      </m:dPr>
                      <m:e>
                        <m:m>
                          <m:mPr>
                            <m:mcs>
                              <m:mc>
                                <m:mcPr>
                                  <m:count m:val="2"/>
                                  <m:mcJc m:val="center"/>
                                </m:mcPr>
                              </m:mc>
                            </m:mcs>
                            <m:ctrlPr>
                              <a:rPr lang="en-US" altLang="ja-JP" sz="2800" i="1" smtClean="0">
                                <a:solidFill>
                                  <a:schemeClr val="tx1"/>
                                </a:solidFill>
                                <a:latin typeface="Cambria Math" panose="02040503050406030204" pitchFamily="18" charset="0"/>
                              </a:rPr>
                            </m:ctrlPr>
                          </m:mPr>
                          <m:mr>
                            <m:e>
                              <m:r>
                                <m:rPr>
                                  <m:brk m:alnAt="7"/>
                                </m:rPr>
                                <a:rPr lang="en-US" altLang="ja-JP" sz="2800" i="1" smtClean="0">
                                  <a:solidFill>
                                    <a:schemeClr val="tx1"/>
                                  </a:solidFill>
                                  <a:latin typeface="Cambria Math" panose="02040503050406030204" pitchFamily="18" charset="0"/>
                                </a:rPr>
                                <m:t>1</m:t>
                              </m:r>
                            </m:e>
                            <m:e>
                              <m:r>
                                <a:rPr lang="en-US" altLang="ja-JP" sz="2800" i="1" smtClean="0">
                                  <a:solidFill>
                                    <a:schemeClr val="tx1"/>
                                  </a:solidFill>
                                  <a:latin typeface="Cambria Math" panose="02040503050406030204" pitchFamily="18" charset="0"/>
                                </a:rPr>
                                <m:t>0</m:t>
                              </m:r>
                            </m:e>
                          </m:mr>
                        </m:m>
                      </m:e>
                    </m:d>
                    <m:d>
                      <m:dPr>
                        <m:begChr m:val="["/>
                        <m:endChr m:val="]"/>
                        <m:ctrlPr>
                          <a:rPr lang="en-US" altLang="ja-JP" sz="2800" i="1" smtClean="0">
                            <a:solidFill>
                              <a:schemeClr val="tx1"/>
                            </a:solidFill>
                            <a:latin typeface="Cambria Math" panose="02040503050406030204" pitchFamily="18" charset="0"/>
                          </a:rPr>
                        </m:ctrlPr>
                      </m:dPr>
                      <m:e>
                        <m:m>
                          <m:mPr>
                            <m:mcs>
                              <m:mc>
                                <m:mcPr>
                                  <m:count m:val="1"/>
                                  <m:mcJc m:val="center"/>
                                </m:mcPr>
                              </m:mc>
                            </m:mcs>
                            <m:ctrlPr>
                              <a:rPr lang="en-US" altLang="ja-JP" sz="2800" i="1" smtClean="0">
                                <a:solidFill>
                                  <a:schemeClr val="tx1"/>
                                </a:solidFill>
                                <a:latin typeface="Cambria Math" panose="02040503050406030204" pitchFamily="18" charset="0"/>
                              </a:rPr>
                            </m:ctrlPr>
                          </m:mPr>
                          <m:mr>
                            <m:e>
                              <m:sSub>
                                <m:sSubPr>
                                  <m:ctrlPr>
                                    <a:rPr lang="en-US" altLang="ja-JP" sz="2800" i="1" smtClean="0">
                                      <a:solidFill>
                                        <a:schemeClr val="tx1"/>
                                      </a:solidFill>
                                      <a:latin typeface="Cambria Math" panose="02040503050406030204" pitchFamily="18" charset="0"/>
                                    </a:rPr>
                                  </m:ctrlPr>
                                </m:sSubPr>
                                <m:e>
                                  <m:r>
                                    <a:rPr lang="en-US" altLang="ja-JP" sz="2800" i="1" smtClean="0">
                                      <a:solidFill>
                                        <a:schemeClr val="tx1"/>
                                      </a:solidFill>
                                      <a:latin typeface="Cambria Math" panose="02040503050406030204" pitchFamily="18" charset="0"/>
                                    </a:rPr>
                                    <m:t>𝑍</m:t>
                                  </m:r>
                                </m:e>
                                <m:sub>
                                  <m:r>
                                    <a:rPr lang="en-US" altLang="ja-JP" sz="2800" i="1" smtClean="0">
                                      <a:solidFill>
                                        <a:schemeClr val="tx1"/>
                                      </a:solidFill>
                                      <a:latin typeface="Cambria Math" panose="02040503050406030204" pitchFamily="18" charset="0"/>
                                    </a:rPr>
                                    <m:t>𝑛</m:t>
                                  </m:r>
                                </m:sub>
                              </m:sSub>
                            </m:e>
                          </m:mr>
                          <m:mr>
                            <m:e>
                              <m:sSub>
                                <m:sSubPr>
                                  <m:ctrlPr>
                                    <a:rPr lang="en-US" altLang="ja-JP" sz="2800" i="1" smtClean="0">
                                      <a:solidFill>
                                        <a:schemeClr val="tx1"/>
                                      </a:solidFill>
                                      <a:latin typeface="Cambria Math" panose="02040503050406030204" pitchFamily="18" charset="0"/>
                                    </a:rPr>
                                  </m:ctrlPr>
                                </m:sSubPr>
                                <m:e>
                                  <m:r>
                                    <a:rPr lang="en-US" altLang="ja-JP" sz="2800" i="1" smtClean="0">
                                      <a:solidFill>
                                        <a:schemeClr val="tx1"/>
                                      </a:solidFill>
                                      <a:latin typeface="Cambria Math" panose="02040503050406030204" pitchFamily="18" charset="0"/>
                                    </a:rPr>
                                    <m:t>𝑑𝑍</m:t>
                                  </m:r>
                                </m:e>
                                <m:sub>
                                  <m:r>
                                    <a:rPr lang="en-US" altLang="ja-JP" sz="2800" i="1" smtClean="0">
                                      <a:solidFill>
                                        <a:schemeClr val="tx1"/>
                                      </a:solidFill>
                                      <a:latin typeface="Cambria Math" panose="02040503050406030204" pitchFamily="18" charset="0"/>
                                    </a:rPr>
                                    <m:t>𝑛</m:t>
                                  </m:r>
                                </m:sub>
                              </m:sSub>
                            </m:e>
                          </m:mr>
                        </m:m>
                      </m:e>
                    </m:d>
                    <m:r>
                      <a:rPr lang="en-US" altLang="ja-JP" sz="2800" i="1" smtClean="0">
                        <a:solidFill>
                          <a:schemeClr val="tx1"/>
                        </a:solidFill>
                        <a:latin typeface="Cambria Math" panose="02040503050406030204" pitchFamily="18" charset="0"/>
                      </a:rPr>
                      <m:t>+</m:t>
                    </m:r>
                    <m:sSub>
                      <m:sSubPr>
                        <m:ctrlPr>
                          <a:rPr lang="en-US" altLang="ja-JP" sz="2800" i="1" smtClean="0">
                            <a:solidFill>
                              <a:schemeClr val="tx1"/>
                            </a:solidFill>
                            <a:latin typeface="Cambria Math" panose="02040503050406030204" pitchFamily="18" charset="0"/>
                          </a:rPr>
                        </m:ctrlPr>
                      </m:sSubPr>
                      <m:e>
                        <m:r>
                          <a:rPr lang="en-US" altLang="ja-JP" sz="2800" i="1" smtClean="0">
                            <a:solidFill>
                              <a:schemeClr val="tx1"/>
                            </a:solidFill>
                            <a:latin typeface="Cambria Math" panose="02040503050406030204" pitchFamily="18" charset="0"/>
                          </a:rPr>
                          <m:t>𝑉</m:t>
                        </m:r>
                      </m:e>
                      <m:sub>
                        <m:r>
                          <a:rPr lang="en-US" altLang="ja-JP" sz="2800" i="1" smtClean="0">
                            <a:solidFill>
                              <a:schemeClr val="tx1"/>
                            </a:solidFill>
                            <a:latin typeface="Cambria Math" panose="02040503050406030204" pitchFamily="18" charset="0"/>
                          </a:rPr>
                          <m:t>𝑛</m:t>
                        </m:r>
                      </m:sub>
                    </m:sSub>
                  </m:oMath>
                </a14:m>
                <a:endParaRPr lang="en-US" altLang="ja-JP" sz="2800" dirty="0">
                  <a:solidFill>
                    <a:schemeClr val="tx1"/>
                  </a:solidFill>
                </a:endParaRPr>
              </a:p>
              <a:p>
                <a14:m>
                  <m:oMath xmlns:m="http://schemas.openxmlformats.org/officeDocument/2006/math">
                    <m:sSub>
                      <m:sSubPr>
                        <m:ctrlPr>
                          <a:rPr lang="en-US" altLang="ja-JP" sz="2800" i="1" smtClean="0">
                            <a:solidFill>
                              <a:schemeClr val="tx1"/>
                            </a:solidFill>
                            <a:latin typeface="Cambria Math" panose="02040503050406030204" pitchFamily="18" charset="0"/>
                          </a:rPr>
                        </m:ctrlPr>
                      </m:sSubPr>
                      <m:e>
                        <m:r>
                          <a:rPr lang="en-US" altLang="ja-JP" sz="2800" b="0" i="1" smtClean="0">
                            <a:solidFill>
                              <a:schemeClr val="tx1"/>
                            </a:solidFill>
                            <a:latin typeface="Cambria Math" panose="02040503050406030204" pitchFamily="18" charset="0"/>
                          </a:rPr>
                          <m:t>   </m:t>
                        </m:r>
                        <m:r>
                          <a:rPr lang="en-US" altLang="ja-JP" sz="2800" i="1" smtClean="0">
                            <a:solidFill>
                              <a:schemeClr val="tx1"/>
                            </a:solidFill>
                            <a:latin typeface="Cambria Math" panose="02040503050406030204" pitchFamily="18" charset="0"/>
                          </a:rPr>
                          <m:t>𝑊</m:t>
                        </m:r>
                      </m:e>
                      <m:sub>
                        <m:r>
                          <a:rPr lang="en-US" altLang="ja-JP" sz="2800" i="1" smtClean="0">
                            <a:solidFill>
                              <a:schemeClr val="tx1"/>
                            </a:solidFill>
                            <a:latin typeface="Cambria Math" panose="02040503050406030204" pitchFamily="18" charset="0"/>
                          </a:rPr>
                          <m:t>𝑛</m:t>
                        </m:r>
                      </m:sub>
                    </m:sSub>
                    <m:r>
                      <a:rPr lang="en-US" altLang="ja-JP" sz="2800" i="1" smtClean="0">
                        <a:solidFill>
                          <a:schemeClr val="tx1"/>
                        </a:solidFill>
                        <a:latin typeface="Cambria Math" panose="02040503050406030204" pitchFamily="18" charset="0"/>
                        <a:ea typeface="Cambria Math" panose="02040503050406030204" pitchFamily="18" charset="0"/>
                      </a:rPr>
                      <m:t>~</m:t>
                    </m:r>
                    <m:r>
                      <a:rPr lang="en-US" altLang="ja-JP" sz="2800" i="1" smtClean="0">
                        <a:solidFill>
                          <a:schemeClr val="tx1"/>
                        </a:solidFill>
                        <a:latin typeface="Cambria Math" panose="02040503050406030204" pitchFamily="18" charset="0"/>
                        <a:ea typeface="Cambria Math" panose="02040503050406030204" pitchFamily="18" charset="0"/>
                      </a:rPr>
                      <m:t>𝑁</m:t>
                    </m:r>
                    <m:d>
                      <m:dPr>
                        <m:ctrlPr>
                          <a:rPr lang="en-US" altLang="ja-JP" sz="2800" i="1" smtClean="0">
                            <a:solidFill>
                              <a:schemeClr val="tx1"/>
                            </a:solidFill>
                            <a:latin typeface="Cambria Math" panose="02040503050406030204" pitchFamily="18" charset="0"/>
                            <a:ea typeface="Cambria Math" panose="02040503050406030204" pitchFamily="18" charset="0"/>
                          </a:rPr>
                        </m:ctrlPr>
                      </m:dPr>
                      <m:e>
                        <m:r>
                          <a:rPr lang="en-US" altLang="ja-JP" sz="2800" i="1" smtClean="0">
                            <a:solidFill>
                              <a:schemeClr val="tx1"/>
                            </a:solidFill>
                            <a:latin typeface="Cambria Math" panose="02040503050406030204" pitchFamily="18" charset="0"/>
                            <a:ea typeface="Cambria Math" panose="02040503050406030204" pitchFamily="18" charset="0"/>
                          </a:rPr>
                          <m:t>0,</m:t>
                        </m:r>
                        <m:sSubSup>
                          <m:sSubSupPr>
                            <m:ctrlPr>
                              <a:rPr lang="en-US" altLang="ja-JP" sz="2800" i="1" smtClean="0">
                                <a:solidFill>
                                  <a:schemeClr val="tx1"/>
                                </a:solidFill>
                                <a:latin typeface="Cambria Math" panose="02040503050406030204" pitchFamily="18" charset="0"/>
                                <a:ea typeface="Cambria Math" panose="02040503050406030204" pitchFamily="18" charset="0"/>
                              </a:rPr>
                            </m:ctrlPr>
                          </m:sSubSupPr>
                          <m:e>
                            <m:r>
                              <a:rPr lang="ja-JP" altLang="en-US" sz="2800" i="1" smtClean="0">
                                <a:solidFill>
                                  <a:schemeClr val="tx1"/>
                                </a:solidFill>
                                <a:latin typeface="Cambria Math" panose="02040503050406030204" pitchFamily="18" charset="0"/>
                                <a:ea typeface="Cambria Math" panose="02040503050406030204" pitchFamily="18" charset="0"/>
                              </a:rPr>
                              <m:t>𝜎</m:t>
                            </m:r>
                          </m:e>
                          <m:sub>
                            <m:r>
                              <a:rPr lang="en-US" altLang="ja-JP" sz="2800" i="1" smtClean="0">
                                <a:solidFill>
                                  <a:schemeClr val="tx1"/>
                                </a:solidFill>
                                <a:latin typeface="Cambria Math" panose="02040503050406030204" pitchFamily="18" charset="0"/>
                                <a:ea typeface="Cambria Math" panose="02040503050406030204" pitchFamily="18" charset="0"/>
                              </a:rPr>
                              <m:t>𝑊</m:t>
                            </m:r>
                          </m:sub>
                          <m:sup>
                            <m:r>
                              <a:rPr lang="en-US" altLang="ja-JP" sz="2800" i="1" smtClean="0">
                                <a:solidFill>
                                  <a:schemeClr val="tx1"/>
                                </a:solidFill>
                                <a:latin typeface="Cambria Math" panose="02040503050406030204" pitchFamily="18" charset="0"/>
                                <a:ea typeface="Cambria Math" panose="02040503050406030204" pitchFamily="18" charset="0"/>
                              </a:rPr>
                              <m:t>2</m:t>
                            </m:r>
                          </m:sup>
                        </m:sSubSup>
                      </m:e>
                    </m:d>
                  </m:oMath>
                </a14:m>
                <a:r>
                  <a:rPr kumimoji="1" lang="en-US" altLang="ja-JP" sz="2800" dirty="0"/>
                  <a:t>,</a:t>
                </a:r>
                <a:r>
                  <a:rPr lang="en-US" altLang="ja-JP" sz="2800" dirty="0"/>
                  <a:t> </a:t>
                </a:r>
                <a14:m>
                  <m:oMath xmlns:m="http://schemas.openxmlformats.org/officeDocument/2006/math">
                    <m:sSub>
                      <m:sSubPr>
                        <m:ctrlPr>
                          <a:rPr lang="en-US" altLang="ja-JP" sz="2800" i="1" dirty="0">
                            <a:latin typeface="Cambria Math" panose="02040503050406030204" pitchFamily="18" charset="0"/>
                          </a:rPr>
                        </m:ctrlPr>
                      </m:sSubPr>
                      <m:e>
                        <m:r>
                          <a:rPr lang="en-US" altLang="ja-JP" sz="2800" i="1" dirty="0">
                            <a:latin typeface="Cambria Math" panose="02040503050406030204" pitchFamily="18" charset="0"/>
                          </a:rPr>
                          <m:t>𝑉</m:t>
                        </m:r>
                      </m:e>
                      <m:sub>
                        <m:r>
                          <a:rPr lang="en-US" altLang="ja-JP" sz="2800" i="1" dirty="0">
                            <a:latin typeface="Cambria Math" panose="02040503050406030204" pitchFamily="18" charset="0"/>
                          </a:rPr>
                          <m:t>𝑛</m:t>
                        </m:r>
                      </m:sub>
                    </m:sSub>
                    <m:r>
                      <a:rPr lang="en-US" altLang="ja-JP" sz="2800" i="1" dirty="0">
                        <a:latin typeface="Cambria Math" panose="02040503050406030204" pitchFamily="18" charset="0"/>
                        <a:ea typeface="Cambria Math" panose="02040503050406030204" pitchFamily="18" charset="0"/>
                      </a:rPr>
                      <m:t>~</m:t>
                    </m:r>
                    <m:r>
                      <a:rPr lang="en-US" altLang="ja-JP" sz="2800" i="1" dirty="0">
                        <a:latin typeface="Cambria Math" panose="02040503050406030204" pitchFamily="18" charset="0"/>
                        <a:ea typeface="Cambria Math" panose="02040503050406030204" pitchFamily="18" charset="0"/>
                      </a:rPr>
                      <m:t>𝑁</m:t>
                    </m:r>
                    <m:d>
                      <m:dPr>
                        <m:ctrlPr>
                          <a:rPr lang="en-US" altLang="ja-JP" sz="2800" i="1" dirty="0">
                            <a:latin typeface="Cambria Math" panose="02040503050406030204" pitchFamily="18" charset="0"/>
                            <a:ea typeface="Cambria Math" panose="02040503050406030204" pitchFamily="18" charset="0"/>
                          </a:rPr>
                        </m:ctrlPr>
                      </m:dPr>
                      <m:e>
                        <m:r>
                          <a:rPr lang="en-US" altLang="ja-JP" sz="2800" i="1" dirty="0">
                            <a:latin typeface="Cambria Math" panose="02040503050406030204" pitchFamily="18" charset="0"/>
                            <a:ea typeface="Cambria Math" panose="02040503050406030204" pitchFamily="18" charset="0"/>
                          </a:rPr>
                          <m:t>0,</m:t>
                        </m:r>
                        <m:sSubSup>
                          <m:sSubSupPr>
                            <m:ctrlPr>
                              <a:rPr lang="en-US" altLang="ja-JP" sz="2800" i="1" dirty="0">
                                <a:solidFill>
                                  <a:srgbClr val="FF0000"/>
                                </a:solidFill>
                                <a:latin typeface="Cambria Math" panose="02040503050406030204" pitchFamily="18" charset="0"/>
                                <a:ea typeface="Cambria Math" panose="02040503050406030204" pitchFamily="18" charset="0"/>
                              </a:rPr>
                            </m:ctrlPr>
                          </m:sSubSupPr>
                          <m:e>
                            <m:r>
                              <a:rPr lang="ja-JP" altLang="en-US" sz="2800" i="1" dirty="0">
                                <a:solidFill>
                                  <a:srgbClr val="FF0000"/>
                                </a:solidFill>
                                <a:latin typeface="Cambria Math" panose="02040503050406030204" pitchFamily="18" charset="0"/>
                                <a:ea typeface="Cambria Math" panose="02040503050406030204" pitchFamily="18" charset="0"/>
                              </a:rPr>
                              <m:t>𝜎</m:t>
                            </m:r>
                          </m:e>
                          <m:sub>
                            <m:r>
                              <a:rPr lang="en-US" altLang="ja-JP" sz="2800" i="1" dirty="0">
                                <a:solidFill>
                                  <a:srgbClr val="FF0000"/>
                                </a:solidFill>
                                <a:latin typeface="Cambria Math" panose="02040503050406030204" pitchFamily="18" charset="0"/>
                                <a:ea typeface="Cambria Math" panose="02040503050406030204" pitchFamily="18" charset="0"/>
                              </a:rPr>
                              <m:t>𝑉</m:t>
                            </m:r>
                          </m:sub>
                          <m:sup>
                            <m:r>
                              <a:rPr lang="en-US" altLang="ja-JP" sz="2800" i="1" dirty="0">
                                <a:solidFill>
                                  <a:srgbClr val="FF0000"/>
                                </a:solidFill>
                                <a:latin typeface="Cambria Math" panose="02040503050406030204" pitchFamily="18" charset="0"/>
                                <a:ea typeface="Cambria Math" panose="02040503050406030204" pitchFamily="18" charset="0"/>
                              </a:rPr>
                              <m:t>2</m:t>
                            </m:r>
                          </m:sup>
                        </m:sSubSup>
                      </m:e>
                    </m:d>
                  </m:oMath>
                </a14:m>
                <a:endParaRPr kumimoji="1" lang="en-US" altLang="ja-JP" sz="2800" dirty="0"/>
              </a:p>
              <a:p>
                <a:r>
                  <a:rPr lang="ja-JP" altLang="en-US" sz="1200" b="1" i="0" dirty="0">
                    <a:solidFill>
                      <a:srgbClr val="333333"/>
                    </a:solidFill>
                    <a:effectLst/>
                    <a:latin typeface="-apple-system"/>
                  </a:rPr>
                  <a:t>        ノイズ </a:t>
                </a:r>
                <a14:m>
                  <m:oMath xmlns:m="http://schemas.openxmlformats.org/officeDocument/2006/math">
                    <m:sSub>
                      <m:sSubPr>
                        <m:ctrlPr>
                          <a:rPr lang="en-US" altLang="ja-JP" sz="1200" b="1" i="1" smtClean="0">
                            <a:solidFill>
                              <a:schemeClr val="tx1"/>
                            </a:solidFill>
                            <a:latin typeface="Cambria Math" panose="02040503050406030204" pitchFamily="18" charset="0"/>
                          </a:rPr>
                        </m:ctrlPr>
                      </m:sSubPr>
                      <m:e>
                        <m:r>
                          <a:rPr lang="en-US" altLang="ja-JP" sz="1200" b="1" i="1" smtClean="0">
                            <a:solidFill>
                              <a:schemeClr val="tx1"/>
                            </a:solidFill>
                            <a:latin typeface="Cambria Math" panose="02040503050406030204" pitchFamily="18" charset="0"/>
                          </a:rPr>
                          <m:t>𝑾</m:t>
                        </m:r>
                      </m:e>
                      <m:sub>
                        <m:r>
                          <a:rPr lang="en-US" altLang="ja-JP" sz="1200" b="1" i="1" smtClean="0">
                            <a:solidFill>
                              <a:schemeClr val="tx1"/>
                            </a:solidFill>
                            <a:latin typeface="Cambria Math" panose="02040503050406030204" pitchFamily="18" charset="0"/>
                          </a:rPr>
                          <m:t>𝒏</m:t>
                        </m:r>
                      </m:sub>
                    </m:sSub>
                  </m:oMath>
                </a14:m>
                <a:r>
                  <a:rPr lang="en-US" altLang="ja-JP" sz="1200" b="1" i="0" dirty="0">
                    <a:solidFill>
                      <a:srgbClr val="333333"/>
                    </a:solidFill>
                    <a:effectLst/>
                    <a:latin typeface="-apple-system"/>
                  </a:rPr>
                  <a:t>,</a:t>
                </a:r>
                <a:r>
                  <a:rPr lang="en-US" altLang="ja-JP" sz="1200" b="1" dirty="0"/>
                  <a:t> </a:t>
                </a:r>
                <a14:m>
                  <m:oMath xmlns:m="http://schemas.openxmlformats.org/officeDocument/2006/math">
                    <m:sSub>
                      <m:sSubPr>
                        <m:ctrlPr>
                          <a:rPr lang="en-US" altLang="ja-JP" sz="1200" b="1" i="1" dirty="0">
                            <a:latin typeface="Cambria Math" panose="02040503050406030204" pitchFamily="18" charset="0"/>
                          </a:rPr>
                        </m:ctrlPr>
                      </m:sSubPr>
                      <m:e>
                        <m:r>
                          <a:rPr lang="en-US" altLang="ja-JP" sz="1200" b="1" i="1" dirty="0">
                            <a:latin typeface="Cambria Math" panose="02040503050406030204" pitchFamily="18" charset="0"/>
                          </a:rPr>
                          <m:t>𝑽</m:t>
                        </m:r>
                      </m:e>
                      <m:sub>
                        <m:r>
                          <a:rPr lang="en-US" altLang="ja-JP" sz="1200" b="1" i="1" dirty="0">
                            <a:latin typeface="Cambria Math" panose="02040503050406030204" pitchFamily="18" charset="0"/>
                          </a:rPr>
                          <m:t>𝒏</m:t>
                        </m:r>
                      </m:sub>
                    </m:sSub>
                  </m:oMath>
                </a14:m>
                <a:r>
                  <a:rPr lang="ja-JP" altLang="en-US" sz="1200" b="1" i="0" dirty="0">
                    <a:solidFill>
                      <a:srgbClr val="333333"/>
                    </a:solidFill>
                    <a:effectLst/>
                    <a:latin typeface="-apple-system"/>
                  </a:rPr>
                  <a:t>が平均 </a:t>
                </a:r>
                <a:r>
                  <a:rPr lang="en-US" altLang="ja-JP" sz="1200" b="1" i="0" u="none" strike="noStrike" dirty="0">
                    <a:solidFill>
                      <a:srgbClr val="333333"/>
                    </a:solidFill>
                    <a:effectLst/>
                    <a:latin typeface="MathJax_Main-bold"/>
                  </a:rPr>
                  <a:t>0</a:t>
                </a:r>
                <a:r>
                  <a:rPr lang="ja-JP" altLang="en-US" sz="1200" b="1" i="0" dirty="0">
                    <a:solidFill>
                      <a:srgbClr val="333333"/>
                    </a:solidFill>
                    <a:effectLst/>
                    <a:latin typeface="-apple-system"/>
                  </a:rPr>
                  <a:t> 分散 </a:t>
                </a:r>
                <a14:m>
                  <m:oMath xmlns:m="http://schemas.openxmlformats.org/officeDocument/2006/math">
                    <m:sSubSup>
                      <m:sSubSupPr>
                        <m:ctrlPr>
                          <a:rPr lang="en-US" altLang="ja-JP" sz="1200" b="1" i="1" smtClean="0">
                            <a:solidFill>
                              <a:schemeClr val="tx1"/>
                            </a:solidFill>
                            <a:latin typeface="Cambria Math" panose="02040503050406030204" pitchFamily="18" charset="0"/>
                            <a:ea typeface="Cambria Math" panose="02040503050406030204" pitchFamily="18" charset="0"/>
                          </a:rPr>
                        </m:ctrlPr>
                      </m:sSubSupPr>
                      <m:e>
                        <m:r>
                          <a:rPr lang="ja-JP" altLang="en-US" sz="1200" b="1" i="1" smtClean="0">
                            <a:solidFill>
                              <a:schemeClr val="tx1"/>
                            </a:solidFill>
                            <a:latin typeface="Cambria Math" panose="02040503050406030204" pitchFamily="18" charset="0"/>
                            <a:ea typeface="Cambria Math" panose="02040503050406030204" pitchFamily="18" charset="0"/>
                          </a:rPr>
                          <m:t>𝝈</m:t>
                        </m:r>
                      </m:e>
                      <m:sub>
                        <m:r>
                          <a:rPr lang="en-US" altLang="ja-JP" sz="1200" b="1" i="1" smtClean="0">
                            <a:solidFill>
                              <a:schemeClr val="tx1"/>
                            </a:solidFill>
                            <a:latin typeface="Cambria Math" panose="02040503050406030204" pitchFamily="18" charset="0"/>
                            <a:ea typeface="Cambria Math" panose="02040503050406030204" pitchFamily="18" charset="0"/>
                          </a:rPr>
                          <m:t>𝑾</m:t>
                        </m:r>
                      </m:sub>
                      <m:sup>
                        <m:r>
                          <a:rPr lang="en-US" altLang="ja-JP" sz="1200" b="1" i="1" smtClean="0">
                            <a:solidFill>
                              <a:schemeClr val="tx1"/>
                            </a:solidFill>
                            <a:latin typeface="Cambria Math" panose="02040503050406030204" pitchFamily="18" charset="0"/>
                            <a:ea typeface="Cambria Math" panose="02040503050406030204" pitchFamily="18" charset="0"/>
                          </a:rPr>
                          <m:t>𝟐</m:t>
                        </m:r>
                      </m:sup>
                    </m:sSubSup>
                  </m:oMath>
                </a14:m>
                <a:r>
                  <a:rPr lang="en-US" altLang="ja-JP" sz="1200" b="1" i="0" dirty="0">
                    <a:solidFill>
                      <a:srgbClr val="333333"/>
                    </a:solidFill>
                    <a:effectLst/>
                    <a:latin typeface="-apple-system"/>
                  </a:rPr>
                  <a:t>,</a:t>
                </a:r>
                <a:r>
                  <a:rPr lang="en-US" altLang="ja-JP" sz="1200" dirty="0">
                    <a:solidFill>
                      <a:srgbClr val="FF0000"/>
                    </a:solidFill>
                    <a:ea typeface="Cambria Math" panose="02040503050406030204" pitchFamily="18" charset="0"/>
                  </a:rPr>
                  <a:t> </a:t>
                </a:r>
                <a14:m>
                  <m:oMath xmlns:m="http://schemas.openxmlformats.org/officeDocument/2006/math">
                    <m:sSubSup>
                      <m:sSubSupPr>
                        <m:ctrlPr>
                          <a:rPr lang="en-US" altLang="ja-JP" sz="1200" i="1" dirty="0">
                            <a:solidFill>
                              <a:srgbClr val="FF0000"/>
                            </a:solidFill>
                            <a:latin typeface="Cambria Math" panose="02040503050406030204" pitchFamily="18" charset="0"/>
                            <a:ea typeface="Cambria Math" panose="02040503050406030204" pitchFamily="18" charset="0"/>
                          </a:rPr>
                        </m:ctrlPr>
                      </m:sSubSupPr>
                      <m:e>
                        <m:r>
                          <a:rPr lang="ja-JP" altLang="en-US" sz="1200" i="1" dirty="0">
                            <a:solidFill>
                              <a:srgbClr val="FF0000"/>
                            </a:solidFill>
                            <a:latin typeface="Cambria Math" panose="02040503050406030204" pitchFamily="18" charset="0"/>
                            <a:ea typeface="Cambria Math" panose="02040503050406030204" pitchFamily="18" charset="0"/>
                          </a:rPr>
                          <m:t>𝜎</m:t>
                        </m:r>
                      </m:e>
                      <m:sub>
                        <m:r>
                          <a:rPr lang="en-US" altLang="ja-JP" sz="1200" i="1" dirty="0">
                            <a:solidFill>
                              <a:srgbClr val="FF0000"/>
                            </a:solidFill>
                            <a:latin typeface="Cambria Math" panose="02040503050406030204" pitchFamily="18" charset="0"/>
                            <a:ea typeface="Cambria Math" panose="02040503050406030204" pitchFamily="18" charset="0"/>
                          </a:rPr>
                          <m:t>𝑉</m:t>
                        </m:r>
                      </m:sub>
                      <m:sup>
                        <m:r>
                          <a:rPr lang="en-US" altLang="ja-JP" sz="1200" i="1" dirty="0">
                            <a:solidFill>
                              <a:srgbClr val="FF0000"/>
                            </a:solidFill>
                            <a:latin typeface="Cambria Math" panose="02040503050406030204" pitchFamily="18" charset="0"/>
                            <a:ea typeface="Cambria Math" panose="02040503050406030204" pitchFamily="18" charset="0"/>
                          </a:rPr>
                          <m:t>2</m:t>
                        </m:r>
                      </m:sup>
                    </m:sSubSup>
                    <m:r>
                      <a:rPr lang="en-US" altLang="ja-JP" sz="1200" i="1" dirty="0">
                        <a:solidFill>
                          <a:srgbClr val="FF0000"/>
                        </a:solidFill>
                        <a:latin typeface="Cambria Math" panose="02040503050406030204" pitchFamily="18" charset="0"/>
                        <a:ea typeface="Cambria Math" panose="02040503050406030204" pitchFamily="18" charset="0"/>
                      </a:rPr>
                      <m:t> </m:t>
                    </m:r>
                  </m:oMath>
                </a14:m>
                <a:r>
                  <a:rPr lang="ja-JP" altLang="en-US" sz="1200" b="1" i="0" dirty="0">
                    <a:solidFill>
                      <a:srgbClr val="333333"/>
                    </a:solidFill>
                    <a:effectLst/>
                    <a:latin typeface="-apple-system"/>
                  </a:rPr>
                  <a:t> の正規分布に従う</a:t>
                </a:r>
                <a:endParaRPr kumimoji="1" lang="ja-JP" altLang="en-US" b="1" dirty="0"/>
              </a:p>
            </p:txBody>
          </p:sp>
        </mc:Choice>
        <mc:Fallback xmlns="">
          <p:sp>
            <p:nvSpPr>
              <p:cNvPr id="30" name="テキスト ボックス 29">
                <a:extLst>
                  <a:ext uri="{FF2B5EF4-FFF2-40B4-BE49-F238E27FC236}">
                    <a16:creationId xmlns:a16="http://schemas.microsoft.com/office/drawing/2014/main" id="{3AF7FA45-3DDA-4F5D-8E22-AA8A53196FFD}"/>
                  </a:ext>
                </a:extLst>
              </p:cNvPr>
              <p:cNvSpPr txBox="1">
                <a:spLocks noRot="1" noChangeAspect="1" noMove="1" noResize="1" noEditPoints="1" noAdjustHandles="1" noChangeArrowheads="1" noChangeShapeType="1" noTextEdit="1"/>
              </p:cNvSpPr>
              <p:nvPr/>
            </p:nvSpPr>
            <p:spPr>
              <a:xfrm>
                <a:off x="1135151" y="2198020"/>
                <a:ext cx="9298471" cy="2652073"/>
              </a:xfrm>
              <a:prstGeom prst="rect">
                <a:avLst/>
              </a:prstGeom>
              <a:blipFill>
                <a:blip r:embed="rId4"/>
                <a:stretch>
                  <a:fillRect l="-655" b="-920"/>
                </a:stretch>
              </a:blipFill>
            </p:spPr>
            <p:txBody>
              <a:bodyPr/>
              <a:lstStyle/>
              <a:p>
                <a:r>
                  <a:rPr lang="ja-JP" altLang="en-US">
                    <a:noFill/>
                  </a:rPr>
                  <a:t> </a:t>
                </a:r>
              </a:p>
            </p:txBody>
          </p:sp>
        </mc:Fallback>
      </mc:AlternateContent>
      <p:pic>
        <p:nvPicPr>
          <p:cNvPr id="34" name="Picture 2" descr="Pixhawk PX4 PIX 2.4.8 32 Bit Flight Controller+433/915 Telemetry+ ...">
            <a:extLst>
              <a:ext uri="{FF2B5EF4-FFF2-40B4-BE49-F238E27FC236}">
                <a16:creationId xmlns:a16="http://schemas.microsoft.com/office/drawing/2014/main" id="{BAA090D8-B37B-4548-82CB-FA9BDBA16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792400">
            <a:off x="3537314" y="5067942"/>
            <a:ext cx="554297" cy="554297"/>
          </a:xfrm>
          <a:prstGeom prst="rect">
            <a:avLst/>
          </a:prstGeom>
          <a:noFill/>
          <a:extLst>
            <a:ext uri="{909E8E84-426E-40DD-AFC4-6F175D3DCCD1}">
              <a14:hiddenFill xmlns:a14="http://schemas.microsoft.com/office/drawing/2010/main">
                <a:solidFill>
                  <a:srgbClr val="FFFFFF"/>
                </a:solidFill>
              </a14:hiddenFill>
            </a:ext>
          </a:extLst>
        </p:spPr>
      </p:pic>
      <p:sp>
        <p:nvSpPr>
          <p:cNvPr id="8" name="テキスト ボックス 7">
            <a:extLst>
              <a:ext uri="{FF2B5EF4-FFF2-40B4-BE49-F238E27FC236}">
                <a16:creationId xmlns:a16="http://schemas.microsoft.com/office/drawing/2014/main" id="{FBB03C31-3C2D-455A-860B-8CEAD4DB294C}"/>
              </a:ext>
            </a:extLst>
          </p:cNvPr>
          <p:cNvSpPr txBox="1"/>
          <p:nvPr/>
        </p:nvSpPr>
        <p:spPr>
          <a:xfrm>
            <a:off x="8215125" y="2352583"/>
            <a:ext cx="2262158" cy="646331"/>
          </a:xfrm>
          <a:prstGeom prst="rect">
            <a:avLst/>
          </a:prstGeom>
          <a:noFill/>
        </p:spPr>
        <p:txBody>
          <a:bodyPr wrap="none" rtlCol="0">
            <a:spAutoFit/>
          </a:bodyPr>
          <a:lstStyle/>
          <a:p>
            <a:r>
              <a:rPr kumimoji="1" lang="ja-JP" altLang="en-US" dirty="0"/>
              <a:t>高度は等速度運動</a:t>
            </a:r>
            <a:endParaRPr kumimoji="1" lang="en-US" altLang="ja-JP" dirty="0"/>
          </a:p>
          <a:p>
            <a:r>
              <a:rPr kumimoji="1" lang="ja-JP" altLang="en-US" dirty="0"/>
              <a:t>速度は等加速度運動</a:t>
            </a:r>
          </a:p>
        </p:txBody>
      </p:sp>
      <p:sp>
        <p:nvSpPr>
          <p:cNvPr id="25" name="テキスト ボックス 24">
            <a:extLst>
              <a:ext uri="{FF2B5EF4-FFF2-40B4-BE49-F238E27FC236}">
                <a16:creationId xmlns:a16="http://schemas.microsoft.com/office/drawing/2014/main" id="{E058376D-F922-4FDD-BB75-8AAFF47511A0}"/>
              </a:ext>
            </a:extLst>
          </p:cNvPr>
          <p:cNvSpPr txBox="1"/>
          <p:nvPr/>
        </p:nvSpPr>
        <p:spPr>
          <a:xfrm>
            <a:off x="5655270" y="3063854"/>
            <a:ext cx="5917461" cy="2585323"/>
          </a:xfrm>
          <a:prstGeom prst="rect">
            <a:avLst/>
          </a:prstGeom>
          <a:noFill/>
        </p:spPr>
        <p:txBody>
          <a:bodyPr wrap="square" rtlCol="0">
            <a:spAutoFit/>
          </a:bodyPr>
          <a:lstStyle/>
          <a:p>
            <a:r>
              <a:rPr lang="en-US" altLang="ja-JP" dirty="0">
                <a:ea typeface="Meiryo UI" panose="020B0604030504040204" pitchFamily="50" charset="-128"/>
              </a:rPr>
              <a:t>Z, </a:t>
            </a:r>
            <a:r>
              <a:rPr lang="en-US" altLang="ja-JP" dirty="0" err="1">
                <a:ea typeface="Meiryo UI" panose="020B0604030504040204" pitchFamily="50" charset="-128"/>
              </a:rPr>
              <a:t>dZ</a:t>
            </a:r>
            <a:r>
              <a:rPr lang="en-US" altLang="ja-JP" dirty="0">
                <a:ea typeface="Meiryo UI" panose="020B0604030504040204" pitchFamily="50" charset="-128"/>
              </a:rPr>
              <a:t>, </a:t>
            </a:r>
            <a:r>
              <a:rPr lang="en-US" altLang="ja-JP" dirty="0" err="1">
                <a:ea typeface="Meiryo UI" panose="020B0604030504040204" pitchFamily="50" charset="-128"/>
              </a:rPr>
              <a:t>ddZ</a:t>
            </a:r>
            <a:r>
              <a:rPr lang="en-US" altLang="ja-JP" dirty="0">
                <a:ea typeface="Meiryo UI" panose="020B0604030504040204" pitchFamily="50" charset="-128"/>
              </a:rPr>
              <a:t> </a:t>
            </a:r>
            <a:r>
              <a:rPr lang="ja-JP" altLang="en-US" dirty="0">
                <a:ea typeface="Meiryo UI" panose="020B0604030504040204" pitchFamily="50" charset="-128"/>
              </a:rPr>
              <a:t>：高度，上昇速度，</a:t>
            </a:r>
            <a:r>
              <a:rPr lang="ja-JP" altLang="en-US" dirty="0">
                <a:highlight>
                  <a:srgbClr val="FFFF00"/>
                </a:highlight>
                <a:ea typeface="Meiryo UI" panose="020B0604030504040204" pitchFamily="50" charset="-128"/>
              </a:rPr>
              <a:t>加速度</a:t>
            </a:r>
            <a:r>
              <a:rPr lang="en-US" altLang="ja-JP" dirty="0">
                <a:highlight>
                  <a:srgbClr val="FFFF00"/>
                </a:highlight>
                <a:ea typeface="Meiryo UI" panose="020B0604030504040204" pitchFamily="50" charset="-128"/>
              </a:rPr>
              <a:t>(Pixhawk</a:t>
            </a:r>
            <a:r>
              <a:rPr lang="ja-JP" altLang="en-US" dirty="0">
                <a:highlight>
                  <a:srgbClr val="FFFF00"/>
                </a:highlight>
                <a:ea typeface="Meiryo UI" panose="020B0604030504040204" pitchFamily="50" charset="-128"/>
              </a:rPr>
              <a:t>の</a:t>
            </a:r>
            <a:r>
              <a:rPr lang="en-US" altLang="ja-JP" dirty="0">
                <a:highlight>
                  <a:srgbClr val="FFFF00"/>
                </a:highlight>
                <a:ea typeface="Meiryo UI" panose="020B0604030504040204" pitchFamily="50" charset="-128"/>
              </a:rPr>
              <a:t>IMU</a:t>
            </a:r>
            <a:r>
              <a:rPr lang="ja-JP" altLang="en-US" dirty="0">
                <a:highlight>
                  <a:srgbClr val="FFFF00"/>
                </a:highlight>
                <a:ea typeface="Meiryo UI" panose="020B0604030504040204" pitchFamily="50" charset="-128"/>
              </a:rPr>
              <a:t>センサ</a:t>
            </a:r>
            <a:r>
              <a:rPr lang="en-US" altLang="ja-JP" dirty="0">
                <a:highlight>
                  <a:srgbClr val="FFFF00"/>
                </a:highlight>
                <a:ea typeface="Meiryo UI" panose="020B0604030504040204" pitchFamily="50" charset="-128"/>
              </a:rPr>
              <a:t>)</a:t>
            </a:r>
          </a:p>
          <a:p>
            <a:r>
              <a:rPr lang="en-US" altLang="ja-JP" dirty="0">
                <a:ea typeface="Meiryo UI" panose="020B0604030504040204" pitchFamily="50" charset="-128"/>
              </a:rPr>
              <a:t>Y   : </a:t>
            </a:r>
            <a:r>
              <a:rPr lang="ja-JP" altLang="en-US" dirty="0">
                <a:ea typeface="Meiryo UI" panose="020B0604030504040204" pitchFamily="50" charset="-128"/>
              </a:rPr>
              <a:t>超音波ビーコンによる測定値</a:t>
            </a:r>
            <a:r>
              <a:rPr lang="en-US" altLang="ja-JP" dirty="0">
                <a:ea typeface="Meiryo UI" panose="020B0604030504040204" pitchFamily="50" charset="-128"/>
              </a:rPr>
              <a:t>,</a:t>
            </a:r>
          </a:p>
          <a:p>
            <a:r>
              <a:rPr lang="en-US" altLang="ja-JP" dirty="0">
                <a:ea typeface="Meiryo UI" panose="020B0604030504040204" pitchFamily="50" charset="-128"/>
              </a:rPr>
              <a:t>n</a:t>
            </a:r>
            <a:r>
              <a:rPr lang="ja-JP" altLang="en-US" dirty="0">
                <a:ea typeface="Meiryo UI" panose="020B0604030504040204" pitchFamily="50" charset="-128"/>
              </a:rPr>
              <a:t>：ステップ数，</a:t>
            </a:r>
            <a:endParaRPr lang="en-US" altLang="ja-JP" dirty="0">
              <a:ea typeface="Meiryo UI" panose="020B0604030504040204" pitchFamily="50" charset="-128"/>
            </a:endParaRPr>
          </a:p>
          <a:p>
            <a:r>
              <a:rPr lang="en-US" altLang="ja-JP" dirty="0" err="1">
                <a:ea typeface="Meiryo UI" panose="020B0604030504040204" pitchFamily="50" charset="-128"/>
              </a:rPr>
              <a:t>Δt</a:t>
            </a:r>
            <a:r>
              <a:rPr lang="en-US" altLang="ja-JP" dirty="0">
                <a:ea typeface="Meiryo UI" panose="020B0604030504040204" pitchFamily="50" charset="-128"/>
              </a:rPr>
              <a:t> </a:t>
            </a:r>
            <a:r>
              <a:rPr lang="ja-JP" altLang="en-US" dirty="0">
                <a:ea typeface="Meiryo UI" panose="020B0604030504040204" pitchFamily="50" charset="-128"/>
              </a:rPr>
              <a:t>：サンプリング時間，</a:t>
            </a:r>
            <a:r>
              <a:rPr lang="en-US" altLang="ja-JP" dirty="0">
                <a:ea typeface="Meiryo UI" panose="020B0604030504040204" pitchFamily="50" charset="-128"/>
              </a:rPr>
              <a:t>0.1</a:t>
            </a:r>
          </a:p>
          <a:p>
            <a:r>
              <a:rPr lang="en-US" altLang="ja-JP" dirty="0">
                <a:ea typeface="Meiryo UI" panose="020B0604030504040204" pitchFamily="50" charset="-128"/>
              </a:rPr>
              <a:t>w, v </a:t>
            </a:r>
            <a:r>
              <a:rPr lang="ja-JP" altLang="en-US" dirty="0">
                <a:ea typeface="Meiryo UI" panose="020B0604030504040204" pitchFamily="50" charset="-128"/>
              </a:rPr>
              <a:t>：システムノイズ，観測ノイズ </a:t>
            </a:r>
            <a:endParaRPr lang="en-US" altLang="ja-JP" dirty="0">
              <a:ea typeface="Meiryo UI" panose="020B0604030504040204" pitchFamily="50" charset="-128"/>
            </a:endParaRPr>
          </a:p>
          <a:p>
            <a:r>
              <a:rPr lang="en-US" altLang="ja-JP" dirty="0">
                <a:ea typeface="Meiryo UI" panose="020B0604030504040204" pitchFamily="50" charset="-128"/>
              </a:rPr>
              <a:t>σ</a:t>
            </a:r>
            <a:r>
              <a:rPr lang="ja-JP" altLang="en-US" baseline="-25000" dirty="0">
                <a:ea typeface="Meiryo UI" panose="020B0604030504040204" pitchFamily="50" charset="-128"/>
              </a:rPr>
              <a:t>ｗ</a:t>
            </a:r>
            <a:r>
              <a:rPr lang="ja-JP" altLang="en-US" baseline="30000" dirty="0">
                <a:ea typeface="Meiryo UI" panose="020B0604030504040204" pitchFamily="50" charset="-128"/>
              </a:rPr>
              <a:t>２</a:t>
            </a:r>
            <a:r>
              <a:rPr lang="en-US" altLang="ja-JP" dirty="0">
                <a:ea typeface="Meiryo UI" panose="020B0604030504040204" pitchFamily="50" charset="-128"/>
              </a:rPr>
              <a:t> ,</a:t>
            </a:r>
            <a:r>
              <a:rPr lang="en-US" altLang="ja-JP" dirty="0">
                <a:solidFill>
                  <a:srgbClr val="FF0000"/>
                </a:solidFill>
                <a:ea typeface="Meiryo UI" panose="020B0604030504040204" pitchFamily="50" charset="-128"/>
              </a:rPr>
              <a:t>σ</a:t>
            </a:r>
            <a:r>
              <a:rPr lang="ja-JP" altLang="en-US" baseline="-25000" dirty="0">
                <a:solidFill>
                  <a:srgbClr val="FF0000"/>
                </a:solidFill>
                <a:ea typeface="Meiryo UI" panose="020B0604030504040204" pitchFamily="50" charset="-128"/>
              </a:rPr>
              <a:t>ｖ</a:t>
            </a:r>
            <a:r>
              <a:rPr lang="ja-JP" altLang="en-US" baseline="30000" dirty="0">
                <a:solidFill>
                  <a:srgbClr val="FF0000"/>
                </a:solidFill>
                <a:ea typeface="Meiryo UI" panose="020B0604030504040204" pitchFamily="50" charset="-128"/>
              </a:rPr>
              <a:t>２ </a:t>
            </a:r>
            <a:r>
              <a:rPr lang="ja-JP" altLang="en-US" dirty="0">
                <a:ea typeface="Meiryo UI" panose="020B0604030504040204" pitchFamily="50" charset="-128"/>
              </a:rPr>
              <a:t>：システムノイズの分散値</a:t>
            </a:r>
            <a:r>
              <a:rPr lang="en-US" altLang="ja-JP" dirty="0">
                <a:ea typeface="Meiryo UI" panose="020B0604030504040204" pitchFamily="50" charset="-128"/>
              </a:rPr>
              <a:t>,</a:t>
            </a:r>
            <a:r>
              <a:rPr lang="ja-JP" altLang="en-US" dirty="0">
                <a:ea typeface="Meiryo UI" panose="020B0604030504040204" pitchFamily="50" charset="-128"/>
              </a:rPr>
              <a:t>観測ノイズの分散値</a:t>
            </a:r>
          </a:p>
          <a:p>
            <a:r>
              <a:rPr lang="en-US" altLang="ja-JP" dirty="0">
                <a:ea typeface="Meiryo UI" panose="020B0604030504040204" pitchFamily="50" charset="-128"/>
              </a:rPr>
              <a:t>N    : </a:t>
            </a:r>
            <a:r>
              <a:rPr lang="ja-JP" altLang="en-US" dirty="0">
                <a:ea typeface="Meiryo UI" panose="020B0604030504040204" pitchFamily="50" charset="-128"/>
              </a:rPr>
              <a:t>正規分布</a:t>
            </a:r>
            <a:endParaRPr lang="en-US" altLang="ja-JP" dirty="0">
              <a:ea typeface="Meiryo UI" panose="020B0604030504040204" pitchFamily="50" charset="-128"/>
            </a:endParaRPr>
          </a:p>
          <a:p>
            <a:endParaRPr lang="en-US" altLang="ja-JP" dirty="0">
              <a:ea typeface="Meiryo UI" panose="020B0604030504040204" pitchFamily="50" charset="-128"/>
            </a:endParaRPr>
          </a:p>
          <a:p>
            <a:endParaRPr kumimoji="1" lang="ja-JP" altLang="en-US" dirty="0"/>
          </a:p>
        </p:txBody>
      </p:sp>
      <p:sp>
        <p:nvSpPr>
          <p:cNvPr id="26" name="正方形/長方形 25">
            <a:extLst>
              <a:ext uri="{FF2B5EF4-FFF2-40B4-BE49-F238E27FC236}">
                <a16:creationId xmlns:a16="http://schemas.microsoft.com/office/drawing/2014/main" id="{218C00EA-C821-46DE-B155-D74B6996ACB2}"/>
              </a:ext>
            </a:extLst>
          </p:cNvPr>
          <p:cNvSpPr/>
          <p:nvPr/>
        </p:nvSpPr>
        <p:spPr>
          <a:xfrm>
            <a:off x="1175092" y="1826823"/>
            <a:ext cx="9298471" cy="1237031"/>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1" name="直線矢印コネクタ 30">
            <a:extLst>
              <a:ext uri="{FF2B5EF4-FFF2-40B4-BE49-F238E27FC236}">
                <a16:creationId xmlns:a16="http://schemas.microsoft.com/office/drawing/2014/main" id="{7ED08255-994E-4D23-AEC4-CCA771CAD635}"/>
              </a:ext>
            </a:extLst>
          </p:cNvPr>
          <p:cNvCxnSpPr>
            <a:cxnSpLocks/>
            <a:endCxn id="34" idx="0"/>
          </p:cNvCxnSpPr>
          <p:nvPr/>
        </p:nvCxnSpPr>
        <p:spPr>
          <a:xfrm flipH="1">
            <a:off x="3952506" y="2963875"/>
            <a:ext cx="2036651" cy="21408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楕円 32">
            <a:extLst>
              <a:ext uri="{FF2B5EF4-FFF2-40B4-BE49-F238E27FC236}">
                <a16:creationId xmlns:a16="http://schemas.microsoft.com/office/drawing/2014/main" id="{C3507214-2BCE-4B50-9BE7-B3E70FDFC186}"/>
              </a:ext>
            </a:extLst>
          </p:cNvPr>
          <p:cNvSpPr/>
          <p:nvPr/>
        </p:nvSpPr>
        <p:spPr>
          <a:xfrm>
            <a:off x="5784387" y="2415733"/>
            <a:ext cx="825230" cy="58316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9" name="コネクタ: カギ線 38">
            <a:extLst>
              <a:ext uri="{FF2B5EF4-FFF2-40B4-BE49-F238E27FC236}">
                <a16:creationId xmlns:a16="http://schemas.microsoft.com/office/drawing/2014/main" id="{F4A64CB4-DECF-400D-A483-EFB878578FC9}"/>
              </a:ext>
            </a:extLst>
          </p:cNvPr>
          <p:cNvCxnSpPr>
            <a:cxnSpLocks/>
            <a:stCxn id="26" idx="1"/>
            <a:endCxn id="6" idx="1"/>
          </p:cNvCxnSpPr>
          <p:nvPr/>
        </p:nvCxnSpPr>
        <p:spPr>
          <a:xfrm rot="10800000" flipV="1">
            <a:off x="621924" y="2445339"/>
            <a:ext cx="553169" cy="2892590"/>
          </a:xfrm>
          <a:prstGeom prst="bentConnector3">
            <a:avLst>
              <a:gd name="adj1" fmla="val 141326"/>
            </a:avLst>
          </a:prstGeom>
          <a:ln>
            <a:solidFill>
              <a:srgbClr val="92D050"/>
            </a:solidFill>
          </a:ln>
        </p:spPr>
        <p:style>
          <a:lnRef idx="1">
            <a:schemeClr val="accent1"/>
          </a:lnRef>
          <a:fillRef idx="0">
            <a:schemeClr val="accent1"/>
          </a:fillRef>
          <a:effectRef idx="0">
            <a:schemeClr val="accent1"/>
          </a:effectRef>
          <a:fontRef idx="minor">
            <a:schemeClr val="tx1"/>
          </a:fontRef>
        </p:style>
      </p:cxnSp>
      <p:sp>
        <p:nvSpPr>
          <p:cNvPr id="40" name="正方形/長方形 39">
            <a:extLst>
              <a:ext uri="{FF2B5EF4-FFF2-40B4-BE49-F238E27FC236}">
                <a16:creationId xmlns:a16="http://schemas.microsoft.com/office/drawing/2014/main" id="{63DA2808-A87E-4614-9188-04A1AE2D32E8}"/>
              </a:ext>
            </a:extLst>
          </p:cNvPr>
          <p:cNvSpPr/>
          <p:nvPr/>
        </p:nvSpPr>
        <p:spPr>
          <a:xfrm>
            <a:off x="1202026" y="3076076"/>
            <a:ext cx="3911813" cy="1096430"/>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2" name="コネクタ: カギ線 41">
            <a:extLst>
              <a:ext uri="{FF2B5EF4-FFF2-40B4-BE49-F238E27FC236}">
                <a16:creationId xmlns:a16="http://schemas.microsoft.com/office/drawing/2014/main" id="{74AC367B-A829-4E76-9CE9-F4D52DD7BADF}"/>
              </a:ext>
            </a:extLst>
          </p:cNvPr>
          <p:cNvCxnSpPr>
            <a:cxnSpLocks/>
            <a:stCxn id="40" idx="1"/>
            <a:endCxn id="9" idx="1"/>
          </p:cNvCxnSpPr>
          <p:nvPr/>
        </p:nvCxnSpPr>
        <p:spPr>
          <a:xfrm rot="10800000" flipV="1">
            <a:off x="636880" y="3624290"/>
            <a:ext cx="565147" cy="2435091"/>
          </a:xfrm>
          <a:prstGeom prst="bentConnector3">
            <a:avLst>
              <a:gd name="adj1" fmla="val 140450"/>
            </a:avLst>
          </a:prstGeom>
          <a:ln>
            <a:solidFill>
              <a:srgbClr val="0070C0"/>
            </a:solidFill>
          </a:ln>
        </p:spPr>
        <p:style>
          <a:lnRef idx="1">
            <a:schemeClr val="accent1"/>
          </a:lnRef>
          <a:fillRef idx="0">
            <a:schemeClr val="accent1"/>
          </a:fillRef>
          <a:effectRef idx="0">
            <a:schemeClr val="accent1"/>
          </a:effectRef>
          <a:fontRef idx="minor">
            <a:schemeClr val="tx1"/>
          </a:fontRef>
        </p:style>
      </p:cxnSp>
      <p:pic>
        <p:nvPicPr>
          <p:cNvPr id="51" name="Picture 2" descr="Pixhawk PX4 PIX 2.4.8 32 Bit Flight Controller+433/915 Telemetry+ ...">
            <a:extLst>
              <a:ext uri="{FF2B5EF4-FFF2-40B4-BE49-F238E27FC236}">
                <a16:creationId xmlns:a16="http://schemas.microsoft.com/office/drawing/2014/main" id="{609A32C1-9BF1-40DE-9080-66FEF356E5C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792400">
            <a:off x="10528702" y="3427125"/>
            <a:ext cx="463013" cy="5542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62601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コンテンツ プレースホルダー 8">
            <a:extLst>
              <a:ext uri="{FF2B5EF4-FFF2-40B4-BE49-F238E27FC236}">
                <a16:creationId xmlns:a16="http://schemas.microsoft.com/office/drawing/2014/main" id="{BA972B77-993F-4378-8939-A3E77B6B54C0}"/>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170407" y="1888400"/>
            <a:ext cx="7730051" cy="4022725"/>
          </a:xfrm>
        </p:spPr>
      </p:pic>
      <p:pic>
        <p:nvPicPr>
          <p:cNvPr id="5" name="図 4">
            <a:extLst>
              <a:ext uri="{FF2B5EF4-FFF2-40B4-BE49-F238E27FC236}">
                <a16:creationId xmlns:a16="http://schemas.microsoft.com/office/drawing/2014/main" id="{2C29C308-4054-4500-96F1-EAEDC27AC02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a:off x="802033" y="3554386"/>
            <a:ext cx="2361971" cy="1771478"/>
          </a:xfrm>
          <a:prstGeom prst="rect">
            <a:avLst/>
          </a:prstGeom>
          <a:ln w="25400">
            <a:solidFill>
              <a:srgbClr val="FFFF00"/>
            </a:solidFill>
          </a:ln>
        </p:spPr>
      </p:pic>
      <p:sp>
        <p:nvSpPr>
          <p:cNvPr id="2" name="タイトル 1">
            <a:extLst>
              <a:ext uri="{FF2B5EF4-FFF2-40B4-BE49-F238E27FC236}">
                <a16:creationId xmlns:a16="http://schemas.microsoft.com/office/drawing/2014/main" id="{9943B1C8-8E35-47D6-8043-567F721A05B1}"/>
              </a:ext>
            </a:extLst>
          </p:cNvPr>
          <p:cNvSpPr>
            <a:spLocks noGrp="1"/>
          </p:cNvSpPr>
          <p:nvPr>
            <p:ph type="title"/>
          </p:nvPr>
        </p:nvSpPr>
        <p:spPr/>
        <p:txBody>
          <a:bodyPr>
            <a:normAutofit/>
          </a:bodyPr>
          <a:lstStyle/>
          <a:p>
            <a:r>
              <a:rPr kumimoji="1" lang="ja-JP" altLang="en-US" dirty="0"/>
              <a:t>超音波ビーコン</a:t>
            </a:r>
            <a:r>
              <a:rPr kumimoji="1" lang="ja-JP" altLang="en-US" dirty="0">
                <a:highlight>
                  <a:srgbClr val="FFFF00"/>
                </a:highlight>
              </a:rPr>
              <a:t>（</a:t>
            </a:r>
            <a:r>
              <a:rPr kumimoji="1" lang="en-US" altLang="ja-JP" b="1" dirty="0">
                <a:highlight>
                  <a:srgbClr val="FFFF00"/>
                </a:highlight>
              </a:rPr>
              <a:t>mobile beacon</a:t>
            </a:r>
            <a:r>
              <a:rPr kumimoji="1" lang="ja-JP" altLang="en-US" dirty="0">
                <a:highlight>
                  <a:srgbClr val="FFFF00"/>
                </a:highlight>
              </a:rPr>
              <a:t>）</a:t>
            </a:r>
            <a:br>
              <a:rPr kumimoji="1" lang="en-US" altLang="ja-JP" dirty="0">
                <a:highlight>
                  <a:srgbClr val="FFFF00"/>
                </a:highlight>
              </a:rPr>
            </a:br>
            <a:r>
              <a:rPr kumimoji="1" lang="en-US" altLang="ja-JP" dirty="0"/>
              <a:t>                                        </a:t>
            </a:r>
            <a:r>
              <a:rPr kumimoji="1" lang="ja-JP" altLang="en-US" dirty="0"/>
              <a:t>の高度測定方法</a:t>
            </a:r>
          </a:p>
        </p:txBody>
      </p:sp>
      <p:sp>
        <p:nvSpPr>
          <p:cNvPr id="4" name="スライド番号プレースホルダー 3">
            <a:extLst>
              <a:ext uri="{FF2B5EF4-FFF2-40B4-BE49-F238E27FC236}">
                <a16:creationId xmlns:a16="http://schemas.microsoft.com/office/drawing/2014/main" id="{C20085A8-BE8E-4CCE-9950-96ED8B5AE70E}"/>
              </a:ext>
            </a:extLst>
          </p:cNvPr>
          <p:cNvSpPr>
            <a:spLocks noGrp="1"/>
          </p:cNvSpPr>
          <p:nvPr>
            <p:ph type="sldNum" sz="quarter" idx="12"/>
          </p:nvPr>
        </p:nvSpPr>
        <p:spPr/>
        <p:txBody>
          <a:bodyPr/>
          <a:lstStyle/>
          <a:p>
            <a:fld id="{E1D74C49-57A9-4D4C-82A4-646E6670D819}" type="slidenum">
              <a:rPr kumimoji="1" lang="ja-JP" altLang="en-US" smtClean="0"/>
              <a:t>6</a:t>
            </a:fld>
            <a:endParaRPr kumimoji="1" lang="ja-JP" altLang="en-US"/>
          </a:p>
        </p:txBody>
      </p:sp>
      <p:cxnSp>
        <p:nvCxnSpPr>
          <p:cNvPr id="17" name="コネクタ: 曲線 16">
            <a:extLst>
              <a:ext uri="{FF2B5EF4-FFF2-40B4-BE49-F238E27FC236}">
                <a16:creationId xmlns:a16="http://schemas.microsoft.com/office/drawing/2014/main" id="{DA9805F4-A278-41B7-B6BE-8617FE621824}"/>
              </a:ext>
            </a:extLst>
          </p:cNvPr>
          <p:cNvCxnSpPr>
            <a:cxnSpLocks/>
          </p:cNvCxnSpPr>
          <p:nvPr/>
        </p:nvCxnSpPr>
        <p:spPr>
          <a:xfrm>
            <a:off x="1589103" y="5510453"/>
            <a:ext cx="6601469" cy="12700"/>
          </a:xfrm>
          <a:prstGeom prst="curvedConnector3">
            <a:avLst>
              <a:gd name="adj1" fmla="val 50000"/>
            </a:avLst>
          </a:prstGeom>
        </p:spPr>
        <p:style>
          <a:lnRef idx="3">
            <a:schemeClr val="dk1"/>
          </a:lnRef>
          <a:fillRef idx="0">
            <a:schemeClr val="dk1"/>
          </a:fillRef>
          <a:effectRef idx="2">
            <a:schemeClr val="dk1"/>
          </a:effectRef>
          <a:fontRef idx="minor">
            <a:schemeClr val="tx1"/>
          </a:fontRef>
        </p:style>
      </p:cxnSp>
      <p:cxnSp>
        <p:nvCxnSpPr>
          <p:cNvPr id="30" name="直線コネクタ 29">
            <a:extLst>
              <a:ext uri="{FF2B5EF4-FFF2-40B4-BE49-F238E27FC236}">
                <a16:creationId xmlns:a16="http://schemas.microsoft.com/office/drawing/2014/main" id="{01D82FAF-218D-4124-869D-83486FAF5853}"/>
              </a:ext>
            </a:extLst>
          </p:cNvPr>
          <p:cNvCxnSpPr>
            <a:cxnSpLocks/>
          </p:cNvCxnSpPr>
          <p:nvPr/>
        </p:nvCxnSpPr>
        <p:spPr>
          <a:xfrm flipH="1" flipV="1">
            <a:off x="2130642" y="4199139"/>
            <a:ext cx="1553591" cy="1083075"/>
          </a:xfrm>
          <a:prstGeom prst="line">
            <a:avLst/>
          </a:prstGeom>
          <a:ln>
            <a:solidFill>
              <a:srgbClr val="FFFF00"/>
            </a:solidFill>
          </a:ln>
        </p:spPr>
        <p:style>
          <a:lnRef idx="3">
            <a:schemeClr val="accent1"/>
          </a:lnRef>
          <a:fillRef idx="0">
            <a:schemeClr val="accent1"/>
          </a:fillRef>
          <a:effectRef idx="2">
            <a:schemeClr val="accent1"/>
          </a:effectRef>
          <a:fontRef idx="minor">
            <a:schemeClr val="tx1"/>
          </a:fontRef>
        </p:style>
      </p:cxnSp>
      <p:sp>
        <p:nvSpPr>
          <p:cNvPr id="23" name="吹き出し: 角を丸めた四角形 22">
            <a:extLst>
              <a:ext uri="{FF2B5EF4-FFF2-40B4-BE49-F238E27FC236}">
                <a16:creationId xmlns:a16="http://schemas.microsoft.com/office/drawing/2014/main" id="{8831A8C2-B98B-4F42-86AA-A1DE2070FF23}"/>
              </a:ext>
            </a:extLst>
          </p:cNvPr>
          <p:cNvSpPr/>
          <p:nvPr/>
        </p:nvSpPr>
        <p:spPr>
          <a:xfrm>
            <a:off x="1689502" y="3041621"/>
            <a:ext cx="1786515" cy="858142"/>
          </a:xfrm>
          <a:prstGeom prst="wedgeRoundRectCallout">
            <a:avLst>
              <a:gd name="adj1" fmla="val -22863"/>
              <a:gd name="adj2" fmla="val 68089"/>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5" name="テキスト ボックス 24">
            <a:extLst>
              <a:ext uri="{FF2B5EF4-FFF2-40B4-BE49-F238E27FC236}">
                <a16:creationId xmlns:a16="http://schemas.microsoft.com/office/drawing/2014/main" id="{93AF21C4-DEB8-4935-9075-A640CD5930FE}"/>
              </a:ext>
            </a:extLst>
          </p:cNvPr>
          <p:cNvSpPr txBox="1"/>
          <p:nvPr/>
        </p:nvSpPr>
        <p:spPr>
          <a:xfrm>
            <a:off x="1689503" y="3163384"/>
            <a:ext cx="1786515" cy="646331"/>
          </a:xfrm>
          <a:prstGeom prst="rect">
            <a:avLst/>
          </a:prstGeom>
          <a:noFill/>
        </p:spPr>
        <p:txBody>
          <a:bodyPr wrap="none" rtlCol="0">
            <a:spAutoFit/>
          </a:bodyPr>
          <a:lstStyle/>
          <a:p>
            <a:r>
              <a:rPr kumimoji="1" lang="en-US" altLang="ja-JP" b="1" dirty="0">
                <a:highlight>
                  <a:srgbClr val="FFFF00"/>
                </a:highlight>
              </a:rPr>
              <a:t>Mobile beacon</a:t>
            </a:r>
            <a:r>
              <a:rPr kumimoji="1" lang="ja-JP" altLang="en-US" b="1" dirty="0"/>
              <a:t>と</a:t>
            </a:r>
            <a:endParaRPr kumimoji="1" lang="en-US" altLang="ja-JP" b="1" dirty="0"/>
          </a:p>
          <a:p>
            <a:r>
              <a:rPr kumimoji="1" lang="en-US" altLang="ja-JP" b="1" dirty="0"/>
              <a:t>Pixhawk</a:t>
            </a:r>
            <a:r>
              <a:rPr kumimoji="1" lang="ja-JP" altLang="en-US" b="1" dirty="0"/>
              <a:t>の接続</a:t>
            </a:r>
          </a:p>
        </p:txBody>
      </p:sp>
      <p:pic>
        <p:nvPicPr>
          <p:cNvPr id="11" name="Picture 8" descr="Beacon HW v4.9 - Precise (±2cm) Indoor Positioning and Navigation ...">
            <a:extLst>
              <a:ext uri="{FF2B5EF4-FFF2-40B4-BE49-F238E27FC236}">
                <a16:creationId xmlns:a16="http://schemas.microsoft.com/office/drawing/2014/main" id="{E48E0052-F69F-44EC-827E-1CA515F0C27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84233" y="1031805"/>
            <a:ext cx="808040" cy="856595"/>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a:extLst>
              <a:ext uri="{FF2B5EF4-FFF2-40B4-BE49-F238E27FC236}">
                <a16:creationId xmlns:a16="http://schemas.microsoft.com/office/drawing/2014/main" id="{B2A049A8-8CEE-45A3-B808-5BCB3043BFAA}"/>
              </a:ext>
            </a:extLst>
          </p:cNvPr>
          <p:cNvSpPr txBox="1"/>
          <p:nvPr/>
        </p:nvSpPr>
        <p:spPr>
          <a:xfrm>
            <a:off x="5798903" y="6139364"/>
            <a:ext cx="6393097" cy="253916"/>
          </a:xfrm>
          <a:prstGeom prst="rect">
            <a:avLst/>
          </a:prstGeom>
          <a:noFill/>
        </p:spPr>
        <p:txBody>
          <a:bodyPr wrap="none" rtlCol="0">
            <a:spAutoFit/>
          </a:bodyPr>
          <a:lstStyle/>
          <a:p>
            <a:r>
              <a:rPr kumimoji="1" lang="en-US" altLang="ja-JP" sz="1050" dirty="0"/>
              <a:t>https://www.seeedstudio.com/Marvelmind-Indoor-Navigation-System-Starter-Set-HW-915-868MHz-p-4296.html</a:t>
            </a:r>
            <a:endParaRPr kumimoji="1" lang="ja-JP" altLang="en-US" sz="1050" dirty="0"/>
          </a:p>
        </p:txBody>
      </p:sp>
    </p:spTree>
    <p:extLst>
      <p:ext uri="{BB962C8B-B14F-4D97-AF65-F5344CB8AC3E}">
        <p14:creationId xmlns:p14="http://schemas.microsoft.com/office/powerpoint/2010/main" val="8977415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コンテンツ プレースホルダー 16">
            <a:extLst>
              <a:ext uri="{FF2B5EF4-FFF2-40B4-BE49-F238E27FC236}">
                <a16:creationId xmlns:a16="http://schemas.microsoft.com/office/drawing/2014/main" id="{AE652F32-AB61-4476-8696-E9A4389B6FE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357117" y="1846263"/>
            <a:ext cx="9538092" cy="4022725"/>
          </a:xfrm>
        </p:spPr>
      </p:pic>
      <p:sp>
        <p:nvSpPr>
          <p:cNvPr id="2" name="タイトル 1">
            <a:extLst>
              <a:ext uri="{FF2B5EF4-FFF2-40B4-BE49-F238E27FC236}">
                <a16:creationId xmlns:a16="http://schemas.microsoft.com/office/drawing/2014/main" id="{9A498E7E-4988-4A97-BCB9-ACD9BB7EDB8D}"/>
              </a:ext>
            </a:extLst>
          </p:cNvPr>
          <p:cNvSpPr>
            <a:spLocks noGrp="1"/>
          </p:cNvSpPr>
          <p:nvPr>
            <p:ph type="title"/>
          </p:nvPr>
        </p:nvSpPr>
        <p:spPr>
          <a:xfrm>
            <a:off x="1154083" y="286602"/>
            <a:ext cx="10058400" cy="1450757"/>
          </a:xfrm>
        </p:spPr>
        <p:txBody>
          <a:bodyPr>
            <a:normAutofit/>
          </a:bodyPr>
          <a:lstStyle/>
          <a:p>
            <a:r>
              <a:rPr kumimoji="1" lang="ja-JP" altLang="en-US" dirty="0"/>
              <a:t>カルマンフィルタの実装　</a:t>
            </a:r>
            <a:br>
              <a:rPr lang="en-US" altLang="ja-JP" b="1" dirty="0"/>
            </a:br>
            <a:r>
              <a:rPr kumimoji="1" lang="ja-JP" altLang="en-US" b="1" dirty="0"/>
              <a:t>（</a:t>
            </a:r>
            <a:r>
              <a:rPr kumimoji="1" lang="en-US" altLang="ja-JP" b="1" dirty="0"/>
              <a:t>MATLAB/Simulink model</a:t>
            </a:r>
            <a:r>
              <a:rPr kumimoji="1" lang="ja-JP" altLang="en-US" b="1" dirty="0"/>
              <a:t>）</a:t>
            </a:r>
          </a:p>
        </p:txBody>
      </p:sp>
      <p:sp>
        <p:nvSpPr>
          <p:cNvPr id="4" name="スライド番号プレースホルダー 3">
            <a:extLst>
              <a:ext uri="{FF2B5EF4-FFF2-40B4-BE49-F238E27FC236}">
                <a16:creationId xmlns:a16="http://schemas.microsoft.com/office/drawing/2014/main" id="{8EB1360F-6F29-4033-B93F-E413352B88A1}"/>
              </a:ext>
            </a:extLst>
          </p:cNvPr>
          <p:cNvSpPr>
            <a:spLocks noGrp="1"/>
          </p:cNvSpPr>
          <p:nvPr>
            <p:ph type="sldNum" sz="quarter" idx="12"/>
          </p:nvPr>
        </p:nvSpPr>
        <p:spPr/>
        <p:txBody>
          <a:bodyPr/>
          <a:lstStyle/>
          <a:p>
            <a:fld id="{E1D74C49-57A9-4D4C-82A4-646E6670D819}" type="slidenum">
              <a:rPr kumimoji="1" lang="ja-JP" altLang="en-US" smtClean="0"/>
              <a:t>7</a:t>
            </a:fld>
            <a:endParaRPr kumimoji="1" lang="ja-JP" altLang="en-US"/>
          </a:p>
        </p:txBody>
      </p:sp>
      <p:sp>
        <p:nvSpPr>
          <p:cNvPr id="16" name="テキスト ボックス 15">
            <a:extLst>
              <a:ext uri="{FF2B5EF4-FFF2-40B4-BE49-F238E27FC236}">
                <a16:creationId xmlns:a16="http://schemas.microsoft.com/office/drawing/2014/main" id="{B27313D4-C6C5-4B1A-9EAC-3BD278131140}"/>
              </a:ext>
            </a:extLst>
          </p:cNvPr>
          <p:cNvSpPr txBox="1"/>
          <p:nvPr/>
        </p:nvSpPr>
        <p:spPr>
          <a:xfrm>
            <a:off x="9721049" y="2985692"/>
            <a:ext cx="530915" cy="369332"/>
          </a:xfrm>
          <a:prstGeom prst="rect">
            <a:avLst/>
          </a:prstGeom>
          <a:noFill/>
        </p:spPr>
        <p:txBody>
          <a:bodyPr wrap="none" rtlCol="0">
            <a:spAutoFit/>
          </a:bodyPr>
          <a:lstStyle/>
          <a:p>
            <a:r>
              <a:rPr kumimoji="1" lang="ja-JP" altLang="en-US" dirty="0"/>
              <a:t>③：</a:t>
            </a:r>
          </a:p>
        </p:txBody>
      </p:sp>
      <p:cxnSp>
        <p:nvCxnSpPr>
          <p:cNvPr id="18" name="直線コネクタ 17">
            <a:extLst>
              <a:ext uri="{FF2B5EF4-FFF2-40B4-BE49-F238E27FC236}">
                <a16:creationId xmlns:a16="http://schemas.microsoft.com/office/drawing/2014/main" id="{0CE09D6C-AD72-47DD-A9A1-BEC248328FC9}"/>
              </a:ext>
            </a:extLst>
          </p:cNvPr>
          <p:cNvCxnSpPr>
            <a:cxnSpLocks/>
          </p:cNvCxnSpPr>
          <p:nvPr/>
        </p:nvCxnSpPr>
        <p:spPr>
          <a:xfrm>
            <a:off x="6096000" y="4927107"/>
            <a:ext cx="2333373" cy="0"/>
          </a:xfrm>
          <a:prstGeom prst="line">
            <a:avLst/>
          </a:prstGeom>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A6AF965E-6FE2-4788-AA67-8435BBF05949}"/>
                  </a:ext>
                </a:extLst>
              </p:cNvPr>
              <p:cNvSpPr txBox="1"/>
              <p:nvPr/>
            </p:nvSpPr>
            <p:spPr>
              <a:xfrm>
                <a:off x="6710575" y="2008421"/>
                <a:ext cx="3269143" cy="625236"/>
              </a:xfrm>
              <a:prstGeom prst="rect">
                <a:avLst/>
              </a:prstGeom>
              <a:noFill/>
            </p:spPr>
            <p:txBody>
              <a:bodyPr wrap="square" rtlCol="0">
                <a:spAutoFit/>
              </a:bodyPr>
              <a:lstStyle/>
              <a:p>
                <a14:m>
                  <m:oMath xmlns:m="http://schemas.openxmlformats.org/officeDocument/2006/math">
                    <m:d>
                      <m:dPr>
                        <m:begChr m:val="["/>
                        <m:endChr m:val="]"/>
                        <m:ctrlPr>
                          <a:rPr kumimoji="1" lang="en-US" altLang="ja-JP" sz="1100" b="1" i="1" smtClean="0">
                            <a:latin typeface="Cambria Math" panose="02040503050406030204" pitchFamily="18" charset="0"/>
                          </a:rPr>
                        </m:ctrlPr>
                      </m:dPr>
                      <m:e>
                        <m:m>
                          <m:mPr>
                            <m:mcs>
                              <m:mc>
                                <m:mcPr>
                                  <m:count m:val="1"/>
                                  <m:mcJc m:val="center"/>
                                </m:mcPr>
                              </m:mc>
                            </m:mcs>
                            <m:ctrlPr>
                              <a:rPr kumimoji="1" lang="en-US" altLang="ja-JP" sz="1100" b="1" i="1" smtClean="0">
                                <a:latin typeface="Cambria Math" panose="02040503050406030204" pitchFamily="18" charset="0"/>
                              </a:rPr>
                            </m:ctrlPr>
                          </m:mPr>
                          <m:mr>
                            <m:e>
                              <m:sSub>
                                <m:sSubPr>
                                  <m:ctrlPr>
                                    <a:rPr kumimoji="1" lang="en-US" altLang="ja-JP" sz="1100" b="1" i="1" smtClean="0">
                                      <a:latin typeface="Cambria Math" panose="02040503050406030204" pitchFamily="18" charset="0"/>
                                    </a:rPr>
                                  </m:ctrlPr>
                                </m:sSubPr>
                                <m:e>
                                  <m:r>
                                    <a:rPr kumimoji="1" lang="en-US" altLang="ja-JP" sz="1100" b="1" i="1" smtClean="0">
                                      <a:latin typeface="Cambria Math" panose="02040503050406030204" pitchFamily="18" charset="0"/>
                                    </a:rPr>
                                    <m:t>𝒁</m:t>
                                  </m:r>
                                </m:e>
                                <m:sub>
                                  <m:r>
                                    <a:rPr kumimoji="1" lang="en-US" altLang="ja-JP" sz="1100" b="1" i="1" smtClean="0">
                                      <a:latin typeface="Cambria Math" panose="02040503050406030204" pitchFamily="18" charset="0"/>
                                    </a:rPr>
                                    <m:t>𝒏</m:t>
                                  </m:r>
                                  <m:r>
                                    <a:rPr kumimoji="1" lang="en-US" altLang="ja-JP" sz="1100" b="1" i="1" smtClean="0">
                                      <a:latin typeface="Cambria Math" panose="02040503050406030204" pitchFamily="18" charset="0"/>
                                    </a:rPr>
                                    <m:t>+</m:t>
                                  </m:r>
                                  <m:r>
                                    <a:rPr kumimoji="1" lang="en-US" altLang="ja-JP" sz="1100" b="1" i="1" smtClean="0">
                                      <a:latin typeface="Cambria Math" panose="02040503050406030204" pitchFamily="18" charset="0"/>
                                    </a:rPr>
                                    <m:t>𝟏</m:t>
                                  </m:r>
                                </m:sub>
                              </m:sSub>
                            </m:e>
                          </m:mr>
                          <m:mr>
                            <m:e>
                              <m:sSub>
                                <m:sSubPr>
                                  <m:ctrlPr>
                                    <a:rPr kumimoji="1" lang="en-US" altLang="ja-JP" sz="1100" b="1" i="1" smtClean="0">
                                      <a:latin typeface="Cambria Math" panose="02040503050406030204" pitchFamily="18" charset="0"/>
                                    </a:rPr>
                                  </m:ctrlPr>
                                </m:sSubPr>
                                <m:e>
                                  <m:r>
                                    <a:rPr kumimoji="1" lang="en-US" altLang="ja-JP" sz="1100" b="1" i="1" smtClean="0">
                                      <a:latin typeface="Cambria Math" panose="02040503050406030204" pitchFamily="18" charset="0"/>
                                    </a:rPr>
                                    <m:t>𝒅𝒁</m:t>
                                  </m:r>
                                </m:e>
                                <m:sub>
                                  <m:r>
                                    <a:rPr kumimoji="1" lang="en-US" altLang="ja-JP" sz="1100" b="1" i="1" smtClean="0">
                                      <a:latin typeface="Cambria Math" panose="02040503050406030204" pitchFamily="18" charset="0"/>
                                    </a:rPr>
                                    <m:t>𝒏</m:t>
                                  </m:r>
                                  <m:r>
                                    <a:rPr kumimoji="1" lang="en-US" altLang="ja-JP" sz="1100" b="1" i="1" smtClean="0">
                                      <a:latin typeface="Cambria Math" panose="02040503050406030204" pitchFamily="18" charset="0"/>
                                    </a:rPr>
                                    <m:t>+</m:t>
                                  </m:r>
                                  <m:r>
                                    <a:rPr kumimoji="1" lang="en-US" altLang="ja-JP" sz="1100" b="1" i="1" smtClean="0">
                                      <a:latin typeface="Cambria Math" panose="02040503050406030204" pitchFamily="18" charset="0"/>
                                    </a:rPr>
                                    <m:t>𝟏</m:t>
                                  </m:r>
                                </m:sub>
                              </m:sSub>
                            </m:e>
                          </m:mr>
                        </m:m>
                      </m:e>
                    </m:d>
                  </m:oMath>
                </a14:m>
                <a:r>
                  <a:rPr kumimoji="1" lang="en-US" altLang="ja-JP" sz="1100" b="1" dirty="0"/>
                  <a:t> =</a:t>
                </a:r>
                <a14:m>
                  <m:oMath xmlns:m="http://schemas.openxmlformats.org/officeDocument/2006/math">
                    <m:d>
                      <m:dPr>
                        <m:begChr m:val="["/>
                        <m:endChr m:val="]"/>
                        <m:ctrlPr>
                          <a:rPr kumimoji="1" lang="en-US" altLang="ja-JP" sz="1100" b="1" i="1" dirty="0" smtClean="0">
                            <a:latin typeface="Cambria Math" panose="02040503050406030204" pitchFamily="18" charset="0"/>
                          </a:rPr>
                        </m:ctrlPr>
                      </m:dPr>
                      <m:e>
                        <m:m>
                          <m:mPr>
                            <m:mcs>
                              <m:mc>
                                <m:mcPr>
                                  <m:count m:val="2"/>
                                  <m:mcJc m:val="center"/>
                                </m:mcPr>
                              </m:mc>
                            </m:mcs>
                            <m:ctrlPr>
                              <a:rPr kumimoji="1" lang="en-US" altLang="ja-JP" sz="1100" b="1" i="1" dirty="0" smtClean="0">
                                <a:latin typeface="Cambria Math" panose="02040503050406030204" pitchFamily="18" charset="0"/>
                              </a:rPr>
                            </m:ctrlPr>
                          </m:mPr>
                          <m:mr>
                            <m:e>
                              <m:r>
                                <m:rPr>
                                  <m:brk m:alnAt="7"/>
                                </m:rPr>
                                <a:rPr kumimoji="1" lang="en-US" altLang="ja-JP" sz="1100" b="1" i="1" dirty="0" smtClean="0">
                                  <a:latin typeface="Cambria Math" panose="02040503050406030204" pitchFamily="18" charset="0"/>
                                </a:rPr>
                                <m:t>𝟏</m:t>
                              </m:r>
                            </m:e>
                            <m:e>
                              <m:r>
                                <a:rPr kumimoji="1" lang="en-US" altLang="ja-JP" sz="1100" b="1" i="1" dirty="0" smtClean="0">
                                  <a:latin typeface="Cambria Math" panose="02040503050406030204" pitchFamily="18" charset="0"/>
                                  <a:ea typeface="Cambria Math" panose="02040503050406030204" pitchFamily="18" charset="0"/>
                                </a:rPr>
                                <m:t>∆</m:t>
                              </m:r>
                              <m:r>
                                <a:rPr kumimoji="1" lang="en-US" altLang="ja-JP" sz="1100" b="1" i="1" dirty="0" smtClean="0">
                                  <a:latin typeface="Cambria Math" panose="02040503050406030204" pitchFamily="18" charset="0"/>
                                  <a:ea typeface="Cambria Math" panose="02040503050406030204" pitchFamily="18" charset="0"/>
                                </a:rPr>
                                <m:t>𝒕</m:t>
                              </m:r>
                            </m:e>
                          </m:mr>
                          <m:mr>
                            <m:e>
                              <m:r>
                                <a:rPr kumimoji="1" lang="en-US" altLang="ja-JP" sz="1100" b="1" i="1" dirty="0" smtClean="0">
                                  <a:latin typeface="Cambria Math" panose="02040503050406030204" pitchFamily="18" charset="0"/>
                                </a:rPr>
                                <m:t>𝟎</m:t>
                              </m:r>
                            </m:e>
                            <m:e>
                              <m:r>
                                <a:rPr kumimoji="1" lang="en-US" altLang="ja-JP" sz="1100" b="1" i="1" dirty="0" smtClean="0">
                                  <a:latin typeface="Cambria Math" panose="02040503050406030204" pitchFamily="18" charset="0"/>
                                </a:rPr>
                                <m:t>𝟏</m:t>
                              </m:r>
                            </m:e>
                          </m:mr>
                        </m:m>
                      </m:e>
                    </m:d>
                    <m:d>
                      <m:dPr>
                        <m:begChr m:val="["/>
                        <m:endChr m:val="]"/>
                        <m:ctrlPr>
                          <a:rPr kumimoji="1" lang="en-US" altLang="ja-JP" sz="1100" b="1" i="1" dirty="0" smtClean="0">
                            <a:latin typeface="Cambria Math" panose="02040503050406030204" pitchFamily="18" charset="0"/>
                          </a:rPr>
                        </m:ctrlPr>
                      </m:dPr>
                      <m:e>
                        <m:m>
                          <m:mPr>
                            <m:mcs>
                              <m:mc>
                                <m:mcPr>
                                  <m:count m:val="1"/>
                                  <m:mcJc m:val="center"/>
                                </m:mcPr>
                              </m:mc>
                            </m:mcs>
                            <m:ctrlPr>
                              <a:rPr kumimoji="1" lang="en-US" altLang="ja-JP" sz="1100" b="1" i="1" dirty="0" smtClean="0">
                                <a:latin typeface="Cambria Math" panose="02040503050406030204" pitchFamily="18" charset="0"/>
                              </a:rPr>
                            </m:ctrlPr>
                          </m:mPr>
                          <m:mr>
                            <m:e>
                              <m:sSub>
                                <m:sSubPr>
                                  <m:ctrlPr>
                                    <a:rPr kumimoji="1" lang="en-US" altLang="ja-JP" sz="1100" b="1" i="1" dirty="0" smtClean="0">
                                      <a:latin typeface="Cambria Math" panose="02040503050406030204" pitchFamily="18" charset="0"/>
                                    </a:rPr>
                                  </m:ctrlPr>
                                </m:sSubPr>
                                <m:e>
                                  <m:r>
                                    <a:rPr kumimoji="1" lang="en-US" altLang="ja-JP" sz="1100" b="1" i="1" dirty="0" smtClean="0">
                                      <a:latin typeface="Cambria Math" panose="02040503050406030204" pitchFamily="18" charset="0"/>
                                    </a:rPr>
                                    <m:t>𝒁</m:t>
                                  </m:r>
                                </m:e>
                                <m:sub>
                                  <m:r>
                                    <a:rPr kumimoji="1" lang="en-US" altLang="ja-JP" sz="1100" b="1" i="1" dirty="0" smtClean="0">
                                      <a:latin typeface="Cambria Math" panose="02040503050406030204" pitchFamily="18" charset="0"/>
                                    </a:rPr>
                                    <m:t>𝒏</m:t>
                                  </m:r>
                                </m:sub>
                              </m:sSub>
                            </m:e>
                          </m:mr>
                          <m:mr>
                            <m:e>
                              <m:sSub>
                                <m:sSubPr>
                                  <m:ctrlPr>
                                    <a:rPr kumimoji="1" lang="en-US" altLang="ja-JP" sz="1100" b="1" i="1" dirty="0" smtClean="0">
                                      <a:latin typeface="Cambria Math" panose="02040503050406030204" pitchFamily="18" charset="0"/>
                                    </a:rPr>
                                  </m:ctrlPr>
                                </m:sSubPr>
                                <m:e>
                                  <m:r>
                                    <a:rPr kumimoji="1" lang="en-US" altLang="ja-JP" sz="1100" b="1" i="1" dirty="0" smtClean="0">
                                      <a:latin typeface="Cambria Math" panose="02040503050406030204" pitchFamily="18" charset="0"/>
                                    </a:rPr>
                                    <m:t>𝒅𝒁</m:t>
                                  </m:r>
                                </m:e>
                                <m:sub>
                                  <m:r>
                                    <a:rPr kumimoji="1" lang="en-US" altLang="ja-JP" sz="1100" b="1" i="1" dirty="0" smtClean="0">
                                      <a:latin typeface="Cambria Math" panose="02040503050406030204" pitchFamily="18" charset="0"/>
                                    </a:rPr>
                                    <m:t>𝒏</m:t>
                                  </m:r>
                                </m:sub>
                              </m:sSub>
                            </m:e>
                          </m:mr>
                        </m:m>
                      </m:e>
                    </m:d>
                  </m:oMath>
                </a14:m>
                <a:r>
                  <a:rPr kumimoji="1" lang="ja-JP" altLang="en-US" sz="1100" b="1" dirty="0"/>
                  <a:t> </a:t>
                </a:r>
                <a:r>
                  <a:rPr kumimoji="1" lang="en-US" altLang="ja-JP" sz="1100" b="1" dirty="0"/>
                  <a:t>+ </a:t>
                </a:r>
                <a14:m>
                  <m:oMath xmlns:m="http://schemas.openxmlformats.org/officeDocument/2006/math">
                    <m:d>
                      <m:dPr>
                        <m:begChr m:val="["/>
                        <m:endChr m:val="]"/>
                        <m:ctrlPr>
                          <a:rPr kumimoji="1" lang="en-US" altLang="ja-JP" sz="1100" b="1" i="1" smtClean="0">
                            <a:latin typeface="Cambria Math" panose="02040503050406030204" pitchFamily="18" charset="0"/>
                          </a:rPr>
                        </m:ctrlPr>
                      </m:dPr>
                      <m:e>
                        <m:m>
                          <m:mPr>
                            <m:mcs>
                              <m:mc>
                                <m:mcPr>
                                  <m:count m:val="1"/>
                                  <m:mcJc m:val="center"/>
                                </m:mcPr>
                              </m:mc>
                            </m:mcs>
                            <m:ctrlPr>
                              <a:rPr kumimoji="1" lang="en-US" altLang="ja-JP" sz="1100" b="1" i="1" smtClean="0">
                                <a:latin typeface="Cambria Math" panose="02040503050406030204" pitchFamily="18" charset="0"/>
                              </a:rPr>
                            </m:ctrlPr>
                          </m:mPr>
                          <m:mr>
                            <m:e>
                              <m:r>
                                <m:rPr>
                                  <m:brk m:alnAt="7"/>
                                </m:rPr>
                                <a:rPr kumimoji="1" lang="en-US" altLang="ja-JP" sz="1100" b="1" i="1" smtClean="0">
                                  <a:latin typeface="Cambria Math" panose="02040503050406030204" pitchFamily="18" charset="0"/>
                                </a:rPr>
                                <m:t>𝟎</m:t>
                              </m:r>
                            </m:e>
                          </m:mr>
                          <m:mr>
                            <m:e>
                              <m:r>
                                <a:rPr kumimoji="1" lang="en-US" altLang="ja-JP" sz="1100" b="1" i="1" smtClean="0">
                                  <a:latin typeface="Cambria Math" panose="02040503050406030204" pitchFamily="18" charset="0"/>
                                  <a:ea typeface="Cambria Math" panose="02040503050406030204" pitchFamily="18" charset="0"/>
                                </a:rPr>
                                <m:t>∆</m:t>
                              </m:r>
                              <m:r>
                                <a:rPr kumimoji="1" lang="en-US" altLang="ja-JP" sz="1100" b="1" i="1" smtClean="0">
                                  <a:latin typeface="Cambria Math" panose="02040503050406030204" pitchFamily="18" charset="0"/>
                                  <a:ea typeface="Cambria Math" panose="02040503050406030204" pitchFamily="18" charset="0"/>
                                </a:rPr>
                                <m:t>𝒕</m:t>
                              </m:r>
                            </m:e>
                          </m:mr>
                        </m:m>
                      </m:e>
                    </m:d>
                    <m:r>
                      <a:rPr kumimoji="1" lang="en-US" altLang="ja-JP" sz="1100" b="1" i="1" smtClean="0">
                        <a:latin typeface="Cambria Math" panose="02040503050406030204" pitchFamily="18" charset="0"/>
                      </a:rPr>
                      <m:t>𝒅𝒅</m:t>
                    </m:r>
                    <m:sSub>
                      <m:sSubPr>
                        <m:ctrlPr>
                          <a:rPr kumimoji="1" lang="en-US" altLang="ja-JP" sz="1100" b="1" i="1" smtClean="0">
                            <a:latin typeface="Cambria Math" panose="02040503050406030204" pitchFamily="18" charset="0"/>
                          </a:rPr>
                        </m:ctrlPr>
                      </m:sSubPr>
                      <m:e>
                        <m:r>
                          <a:rPr kumimoji="1" lang="en-US" altLang="ja-JP" sz="1100" b="1" i="1" smtClean="0">
                            <a:latin typeface="Cambria Math" panose="02040503050406030204" pitchFamily="18" charset="0"/>
                          </a:rPr>
                          <m:t>𝒁</m:t>
                        </m:r>
                      </m:e>
                      <m:sub>
                        <m:r>
                          <a:rPr kumimoji="1" lang="en-US" altLang="ja-JP" sz="1100" b="1" i="1" smtClean="0">
                            <a:latin typeface="Cambria Math" panose="02040503050406030204" pitchFamily="18" charset="0"/>
                          </a:rPr>
                          <m:t>𝒏</m:t>
                        </m:r>
                      </m:sub>
                    </m:sSub>
                    <m:r>
                      <a:rPr kumimoji="1" lang="en-US" altLang="ja-JP" sz="1100" b="1" i="1" smtClean="0">
                        <a:latin typeface="Cambria Math" panose="02040503050406030204" pitchFamily="18" charset="0"/>
                      </a:rPr>
                      <m:t>+ </m:t>
                    </m:r>
                    <m:d>
                      <m:dPr>
                        <m:begChr m:val="["/>
                        <m:endChr m:val="]"/>
                        <m:ctrlPr>
                          <a:rPr kumimoji="1" lang="en-US" altLang="ja-JP" sz="1100" b="1" i="1" smtClean="0">
                            <a:latin typeface="Cambria Math" panose="02040503050406030204" pitchFamily="18" charset="0"/>
                          </a:rPr>
                        </m:ctrlPr>
                      </m:dPr>
                      <m:e>
                        <m:m>
                          <m:mPr>
                            <m:mcs>
                              <m:mc>
                                <m:mcPr>
                                  <m:count m:val="1"/>
                                  <m:mcJc m:val="center"/>
                                </m:mcPr>
                              </m:mc>
                            </m:mcs>
                            <m:ctrlPr>
                              <a:rPr kumimoji="1" lang="en-US" altLang="ja-JP" sz="1100" b="1" i="1" smtClean="0">
                                <a:latin typeface="Cambria Math" panose="02040503050406030204" pitchFamily="18" charset="0"/>
                              </a:rPr>
                            </m:ctrlPr>
                          </m:mPr>
                          <m:mr>
                            <m:e>
                              <m:r>
                                <m:rPr>
                                  <m:brk m:alnAt="7"/>
                                </m:rPr>
                                <a:rPr kumimoji="1" lang="en-US" altLang="ja-JP" sz="1100" b="1" i="1" smtClean="0">
                                  <a:latin typeface="Cambria Math" panose="02040503050406030204" pitchFamily="18" charset="0"/>
                                </a:rPr>
                                <m:t>𝟎</m:t>
                              </m:r>
                            </m:e>
                          </m:mr>
                          <m:mr>
                            <m:e>
                              <m:r>
                                <a:rPr kumimoji="1" lang="en-US" altLang="ja-JP" sz="1100" b="1" i="1" smtClean="0">
                                  <a:latin typeface="Cambria Math" panose="02040503050406030204" pitchFamily="18" charset="0"/>
                                </a:rPr>
                                <m:t>𝟏</m:t>
                              </m:r>
                            </m:e>
                          </m:mr>
                        </m:m>
                      </m:e>
                    </m:d>
                    <m:sSub>
                      <m:sSubPr>
                        <m:ctrlPr>
                          <a:rPr kumimoji="1" lang="en-US" altLang="ja-JP" sz="1100" b="1" i="1" smtClean="0">
                            <a:latin typeface="Cambria Math" panose="02040503050406030204" pitchFamily="18" charset="0"/>
                          </a:rPr>
                        </m:ctrlPr>
                      </m:sSubPr>
                      <m:e>
                        <m:r>
                          <a:rPr kumimoji="1" lang="en-US" altLang="ja-JP" sz="1100" b="1" i="1" smtClean="0">
                            <a:latin typeface="Cambria Math" panose="02040503050406030204" pitchFamily="18" charset="0"/>
                          </a:rPr>
                          <m:t>𝒘</m:t>
                        </m:r>
                      </m:e>
                      <m:sub>
                        <m:r>
                          <a:rPr kumimoji="1" lang="en-US" altLang="ja-JP" sz="1100" b="1" i="1" smtClean="0">
                            <a:latin typeface="Cambria Math" panose="02040503050406030204" pitchFamily="18" charset="0"/>
                          </a:rPr>
                          <m:t>𝒏</m:t>
                        </m:r>
                      </m:sub>
                    </m:sSub>
                  </m:oMath>
                </a14:m>
                <a:endParaRPr kumimoji="1" lang="ja-JP" altLang="en-US" sz="1100" b="1" dirty="0"/>
              </a:p>
              <a:p>
                <a:r>
                  <a:rPr kumimoji="1" lang="ja-JP" altLang="en-US" sz="1100" b="1" dirty="0">
                    <a:solidFill>
                      <a:srgbClr val="FF0000"/>
                    </a:solidFill>
                  </a:rPr>
                  <a:t>状態方程式設定済み（加速度の入力値必要</a:t>
                </a:r>
                <a:r>
                  <a:rPr kumimoji="1" lang="ja-JP" altLang="en-US" sz="1400" b="1" dirty="0">
                    <a:solidFill>
                      <a:srgbClr val="FF0000"/>
                    </a:solidFill>
                  </a:rPr>
                  <a:t>）</a:t>
                </a:r>
                <a:endParaRPr kumimoji="1" lang="en-US" altLang="ja-JP" sz="1400" b="1" dirty="0">
                  <a:solidFill>
                    <a:srgbClr val="FF0000"/>
                  </a:solidFill>
                </a:endParaRPr>
              </a:p>
            </p:txBody>
          </p:sp>
        </mc:Choice>
        <mc:Fallback xmlns="">
          <p:sp>
            <p:nvSpPr>
              <p:cNvPr id="6" name="テキスト ボックス 5">
                <a:extLst>
                  <a:ext uri="{FF2B5EF4-FFF2-40B4-BE49-F238E27FC236}">
                    <a16:creationId xmlns:a16="http://schemas.microsoft.com/office/drawing/2014/main" id="{A6AF965E-6FE2-4788-AA67-8435BBF05949}"/>
                  </a:ext>
                </a:extLst>
              </p:cNvPr>
              <p:cNvSpPr txBox="1">
                <a:spLocks noRot="1" noChangeAspect="1" noMove="1" noResize="1" noEditPoints="1" noAdjustHandles="1" noChangeArrowheads="1" noChangeShapeType="1" noTextEdit="1"/>
              </p:cNvSpPr>
              <p:nvPr/>
            </p:nvSpPr>
            <p:spPr>
              <a:xfrm>
                <a:off x="6710575" y="2008421"/>
                <a:ext cx="3269143" cy="625236"/>
              </a:xfrm>
              <a:prstGeom prst="rect">
                <a:avLst/>
              </a:prstGeom>
              <a:blipFill>
                <a:blip r:embed="rId5"/>
                <a:stretch>
                  <a:fillRect b="-6796"/>
                </a:stretch>
              </a:blipFill>
            </p:spPr>
            <p:txBody>
              <a:bodyPr/>
              <a:lstStyle/>
              <a:p>
                <a:r>
                  <a:rPr lang="ja-JP" altLang="en-US">
                    <a:noFill/>
                  </a:rPr>
                  <a:t> </a:t>
                </a:r>
              </a:p>
            </p:txBody>
          </p:sp>
        </mc:Fallback>
      </mc:AlternateContent>
      <p:sp>
        <p:nvSpPr>
          <p:cNvPr id="7" name="吹き出し: 四角形 6">
            <a:extLst>
              <a:ext uri="{FF2B5EF4-FFF2-40B4-BE49-F238E27FC236}">
                <a16:creationId xmlns:a16="http://schemas.microsoft.com/office/drawing/2014/main" id="{12E2F01A-10BF-419E-BC17-919D12EB7014}"/>
              </a:ext>
            </a:extLst>
          </p:cNvPr>
          <p:cNvSpPr/>
          <p:nvPr/>
        </p:nvSpPr>
        <p:spPr>
          <a:xfrm>
            <a:off x="6782695" y="1937013"/>
            <a:ext cx="2938354" cy="696644"/>
          </a:xfrm>
          <a:prstGeom prst="wedgeRectCallout">
            <a:avLst>
              <a:gd name="adj1" fmla="val -57241"/>
              <a:gd name="adj2" fmla="val 110015"/>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楕円 12">
            <a:extLst>
              <a:ext uri="{FF2B5EF4-FFF2-40B4-BE49-F238E27FC236}">
                <a16:creationId xmlns:a16="http://schemas.microsoft.com/office/drawing/2014/main" id="{77715591-E785-4054-94F8-614738D0AA62}"/>
              </a:ext>
            </a:extLst>
          </p:cNvPr>
          <p:cNvSpPr/>
          <p:nvPr/>
        </p:nvSpPr>
        <p:spPr>
          <a:xfrm>
            <a:off x="8637974" y="2008422"/>
            <a:ext cx="426128" cy="32137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0" name="直線矢印コネクタ 19">
            <a:extLst>
              <a:ext uri="{FF2B5EF4-FFF2-40B4-BE49-F238E27FC236}">
                <a16:creationId xmlns:a16="http://schemas.microsoft.com/office/drawing/2014/main" id="{D4AE783C-03B6-4E3C-9F5E-AB1B49234A4B}"/>
              </a:ext>
            </a:extLst>
          </p:cNvPr>
          <p:cNvCxnSpPr>
            <a:cxnSpLocks/>
          </p:cNvCxnSpPr>
          <p:nvPr/>
        </p:nvCxnSpPr>
        <p:spPr>
          <a:xfrm flipV="1">
            <a:off x="3693111" y="2253783"/>
            <a:ext cx="5035618" cy="7822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23741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9CD58C1-D2C4-458A-9687-5A925FE05B33}"/>
              </a:ext>
            </a:extLst>
          </p:cNvPr>
          <p:cNvSpPr>
            <a:spLocks noGrp="1"/>
          </p:cNvSpPr>
          <p:nvPr>
            <p:ph type="title"/>
          </p:nvPr>
        </p:nvSpPr>
        <p:spPr/>
        <p:txBody>
          <a:bodyPr/>
          <a:lstStyle/>
          <a:p>
            <a:r>
              <a:rPr lang="ja-JP" altLang="en-US" dirty="0"/>
              <a:t>実験内容</a:t>
            </a:r>
            <a:endParaRPr kumimoji="1" lang="ja-JP" altLang="en-US" dirty="0"/>
          </a:p>
        </p:txBody>
      </p:sp>
      <p:sp>
        <p:nvSpPr>
          <p:cNvPr id="3" name="コンテンツ プレースホルダー 2">
            <a:extLst>
              <a:ext uri="{FF2B5EF4-FFF2-40B4-BE49-F238E27FC236}">
                <a16:creationId xmlns:a16="http://schemas.microsoft.com/office/drawing/2014/main" id="{4EB409EE-6E97-428C-AED3-5514C5CC14A7}"/>
              </a:ext>
            </a:extLst>
          </p:cNvPr>
          <p:cNvSpPr>
            <a:spLocks noGrp="1"/>
          </p:cNvSpPr>
          <p:nvPr>
            <p:ph idx="1"/>
          </p:nvPr>
        </p:nvSpPr>
        <p:spPr>
          <a:xfrm>
            <a:off x="1066800" y="1855359"/>
            <a:ext cx="10058400" cy="4023360"/>
          </a:xfrm>
        </p:spPr>
        <p:txBody>
          <a:bodyPr>
            <a:normAutofit/>
          </a:bodyPr>
          <a:lstStyle/>
          <a:p>
            <a:pPr>
              <a:spcBef>
                <a:spcPts val="0"/>
              </a:spcBef>
              <a:spcAft>
                <a:spcPts val="0"/>
              </a:spcAft>
              <a:buFont typeface="Wingdings" panose="05000000000000000000" pitchFamily="2" charset="2"/>
              <a:buChar char="u"/>
            </a:pPr>
            <a:r>
              <a:rPr lang="en-US" altLang="ja-JP" b="1" dirty="0"/>
              <a:t>Pixhawk</a:t>
            </a:r>
            <a:r>
              <a:rPr lang="ja-JP" altLang="en-US" b="1" dirty="0"/>
              <a:t>本体と超音波ビーコンを手動で上下運動させて高度計測実験を行い、</a:t>
            </a:r>
            <a:endParaRPr lang="en-US" altLang="ja-JP" b="1" dirty="0"/>
          </a:p>
          <a:p>
            <a:pPr marL="0" indent="0">
              <a:spcBef>
                <a:spcPts val="0"/>
              </a:spcBef>
              <a:spcAft>
                <a:spcPts val="0"/>
              </a:spcAft>
              <a:buNone/>
            </a:pPr>
            <a:r>
              <a:rPr lang="ja-JP" altLang="en-US" b="1" dirty="0"/>
              <a:t>　カルマンフィルタにおける観測ノイズの設定が高度推定にどう影響するのかを検証する。　　</a:t>
            </a:r>
            <a:r>
              <a:rPr lang="en-US" altLang="ja-JP" b="1" dirty="0"/>
              <a:t>  </a:t>
            </a:r>
          </a:p>
          <a:p>
            <a:pPr marL="0" indent="0">
              <a:spcBef>
                <a:spcPts val="0"/>
              </a:spcBef>
              <a:spcAft>
                <a:spcPts val="0"/>
              </a:spcAft>
              <a:buNone/>
            </a:pPr>
            <a:r>
              <a:rPr lang="ja-JP" altLang="en-US" b="1" dirty="0"/>
              <a:t>　　</a:t>
            </a:r>
            <a:endParaRPr lang="en-US" altLang="ja-JP" b="1" dirty="0"/>
          </a:p>
        </p:txBody>
      </p:sp>
      <p:sp>
        <p:nvSpPr>
          <p:cNvPr id="4" name="スライド番号プレースホルダー 3">
            <a:extLst>
              <a:ext uri="{FF2B5EF4-FFF2-40B4-BE49-F238E27FC236}">
                <a16:creationId xmlns:a16="http://schemas.microsoft.com/office/drawing/2014/main" id="{8AFC0936-E45D-40C4-9DAF-B438C243FCE1}"/>
              </a:ext>
            </a:extLst>
          </p:cNvPr>
          <p:cNvSpPr>
            <a:spLocks noGrp="1"/>
          </p:cNvSpPr>
          <p:nvPr>
            <p:ph type="sldNum" sz="quarter" idx="12"/>
          </p:nvPr>
        </p:nvSpPr>
        <p:spPr/>
        <p:txBody>
          <a:bodyPr/>
          <a:lstStyle/>
          <a:p>
            <a:fld id="{E1D74C49-57A9-4D4C-82A4-646E6670D819}" type="slidenum">
              <a:rPr kumimoji="1" lang="ja-JP" altLang="en-US" smtClean="0"/>
              <a:t>8</a:t>
            </a:fld>
            <a:endParaRPr kumimoji="1" lang="ja-JP" altLang="en-US"/>
          </a:p>
        </p:txBody>
      </p:sp>
      <p:pic>
        <p:nvPicPr>
          <p:cNvPr id="6" name="図 5">
            <a:extLst>
              <a:ext uri="{FF2B5EF4-FFF2-40B4-BE49-F238E27FC236}">
                <a16:creationId xmlns:a16="http://schemas.microsoft.com/office/drawing/2014/main" id="{D9B13F1A-CEAC-4161-B1E3-0EA314D3E3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3522355" y="2351569"/>
            <a:ext cx="3021230" cy="3447816"/>
          </a:xfrm>
          <a:prstGeom prst="rect">
            <a:avLst/>
          </a:prstGeom>
        </p:spPr>
      </p:pic>
      <p:pic>
        <p:nvPicPr>
          <p:cNvPr id="8" name="図 7">
            <a:extLst>
              <a:ext uri="{FF2B5EF4-FFF2-40B4-BE49-F238E27FC236}">
                <a16:creationId xmlns:a16="http://schemas.microsoft.com/office/drawing/2014/main" id="{0C0A6207-2176-4E9B-A25D-2B60B5111AC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70064" y="4837195"/>
            <a:ext cx="743420" cy="748897"/>
          </a:xfrm>
          <a:prstGeom prst="rect">
            <a:avLst/>
          </a:prstGeom>
        </p:spPr>
      </p:pic>
      <p:cxnSp>
        <p:nvCxnSpPr>
          <p:cNvPr id="12" name="直線矢印コネクタ 11">
            <a:extLst>
              <a:ext uri="{FF2B5EF4-FFF2-40B4-BE49-F238E27FC236}">
                <a16:creationId xmlns:a16="http://schemas.microsoft.com/office/drawing/2014/main" id="{2A7382EA-E345-42A0-918B-0619DCAC49EC}"/>
              </a:ext>
            </a:extLst>
          </p:cNvPr>
          <p:cNvCxnSpPr>
            <a:cxnSpLocks/>
          </p:cNvCxnSpPr>
          <p:nvPr/>
        </p:nvCxnSpPr>
        <p:spPr>
          <a:xfrm>
            <a:off x="5270064" y="3277582"/>
            <a:ext cx="0" cy="2308510"/>
          </a:xfrm>
          <a:prstGeom prst="straightConnector1">
            <a:avLst/>
          </a:prstGeom>
          <a:ln>
            <a:headEnd type="triangle"/>
            <a:tailEnd type="triangle"/>
          </a:ln>
        </p:spPr>
        <p:style>
          <a:lnRef idx="3">
            <a:schemeClr val="accent1"/>
          </a:lnRef>
          <a:fillRef idx="0">
            <a:schemeClr val="accent1"/>
          </a:fillRef>
          <a:effectRef idx="2">
            <a:schemeClr val="accent1"/>
          </a:effectRef>
          <a:fontRef idx="minor">
            <a:schemeClr val="tx1"/>
          </a:fontRef>
        </p:style>
      </p:cxnSp>
      <p:sp>
        <p:nvSpPr>
          <p:cNvPr id="14" name="テキスト ボックス 13">
            <a:extLst>
              <a:ext uri="{FF2B5EF4-FFF2-40B4-BE49-F238E27FC236}">
                <a16:creationId xmlns:a16="http://schemas.microsoft.com/office/drawing/2014/main" id="{26A2A532-EA14-49E0-BC9A-1231193C08F0}"/>
              </a:ext>
            </a:extLst>
          </p:cNvPr>
          <p:cNvSpPr txBox="1"/>
          <p:nvPr/>
        </p:nvSpPr>
        <p:spPr>
          <a:xfrm>
            <a:off x="5518398" y="3027132"/>
            <a:ext cx="2476960" cy="646331"/>
          </a:xfrm>
          <a:prstGeom prst="rect">
            <a:avLst/>
          </a:prstGeom>
          <a:noFill/>
        </p:spPr>
        <p:txBody>
          <a:bodyPr wrap="square" rtlCol="0">
            <a:spAutoFit/>
          </a:bodyPr>
          <a:lstStyle/>
          <a:p>
            <a:r>
              <a:rPr lang="ja-JP" altLang="en-US" b="1" dirty="0"/>
              <a:t>（高度目標値： </a:t>
            </a:r>
            <a:r>
              <a:rPr lang="en-US" altLang="ja-JP" b="1" dirty="0"/>
              <a:t>600mm</a:t>
            </a:r>
            <a:r>
              <a:rPr lang="ja-JP" altLang="en-US" b="1" dirty="0"/>
              <a:t>）</a:t>
            </a:r>
            <a:endParaRPr lang="en-US" altLang="ja-JP" b="1" dirty="0"/>
          </a:p>
          <a:p>
            <a:endParaRPr kumimoji="1" lang="ja-JP" altLang="en-US" dirty="0"/>
          </a:p>
        </p:txBody>
      </p:sp>
      <mc:AlternateContent xmlns:mc="http://schemas.openxmlformats.org/markup-compatibility/2006" xmlns:a14="http://schemas.microsoft.com/office/drawing/2010/main">
        <mc:Choice Requires="a14">
          <p:sp>
            <p:nvSpPr>
              <p:cNvPr id="9" name="テキスト ボックス 8">
                <a:extLst>
                  <a:ext uri="{FF2B5EF4-FFF2-40B4-BE49-F238E27FC236}">
                    <a16:creationId xmlns:a16="http://schemas.microsoft.com/office/drawing/2014/main" id="{C6D23AEC-D9F3-467D-8AE4-A503715E8C37}"/>
                  </a:ext>
                </a:extLst>
              </p:cNvPr>
              <p:cNvSpPr txBox="1"/>
              <p:nvPr/>
            </p:nvSpPr>
            <p:spPr>
              <a:xfrm>
                <a:off x="2858703" y="5702383"/>
                <a:ext cx="7363326" cy="929550"/>
              </a:xfrm>
              <a:prstGeom prst="rect">
                <a:avLst/>
              </a:prstGeom>
              <a:noFill/>
            </p:spPr>
            <p:txBody>
              <a:bodyPr wrap="square" rtlCol="0">
                <a:spAutoFit/>
              </a:bodyPr>
              <a:lstStyle/>
              <a:p>
                <a:pPr marL="0" indent="0">
                  <a:spcBef>
                    <a:spcPts val="0"/>
                  </a:spcBef>
                  <a:spcAft>
                    <a:spcPts val="0"/>
                  </a:spcAft>
                  <a:buNone/>
                </a:pPr>
                <a:r>
                  <a:rPr lang="en-US" altLang="ja-JP" b="1" dirty="0"/>
                  <a:t> </a:t>
                </a:r>
                <a14:m>
                  <m:oMath xmlns:m="http://schemas.openxmlformats.org/officeDocument/2006/math">
                    <m:sSubSup>
                      <m:sSubSupPr>
                        <m:ctrlPr>
                          <a:rPr lang="en-US" altLang="ja-JP" b="1" i="1">
                            <a:latin typeface="Cambria Math" panose="02040503050406030204" pitchFamily="18" charset="0"/>
                          </a:rPr>
                        </m:ctrlPr>
                      </m:sSubSupPr>
                      <m:e>
                        <m:r>
                          <a:rPr lang="ja-JP" altLang="en-US" b="1" i="1">
                            <a:latin typeface="Cambria Math" panose="02040503050406030204" pitchFamily="18" charset="0"/>
                          </a:rPr>
                          <m:t>観測ノイズの分散値を</m:t>
                        </m:r>
                        <m:r>
                          <a:rPr lang="en-US" altLang="ja-JP" b="1">
                            <a:latin typeface="Cambria Math" panose="02040503050406030204" pitchFamily="18" charset="0"/>
                          </a:rPr>
                          <m:t>(</m:t>
                        </m:r>
                        <m:r>
                          <a:rPr lang="ja-JP" altLang="en-US" b="1">
                            <a:latin typeface="Cambria Math" panose="02040503050406030204" pitchFamily="18" charset="0"/>
                          </a:rPr>
                          <m:t>𝛔</m:t>
                        </m:r>
                      </m:e>
                      <m:sub>
                        <m:r>
                          <a:rPr lang="en-US" altLang="ja-JP" b="1">
                            <a:latin typeface="Cambria Math" panose="02040503050406030204" pitchFamily="18" charset="0"/>
                          </a:rPr>
                          <m:t>𝐯</m:t>
                        </m:r>
                      </m:sub>
                      <m:sup>
                        <m:r>
                          <a:rPr lang="en-US" altLang="ja-JP" b="1">
                            <a:latin typeface="Cambria Math" panose="02040503050406030204" pitchFamily="18" charset="0"/>
                          </a:rPr>
                          <m:t>𝟐</m:t>
                        </m:r>
                      </m:sup>
                    </m:sSubSup>
                    <m:r>
                      <a:rPr lang="en-US" altLang="ja-JP" b="1">
                        <a:latin typeface="Cambria Math" panose="02040503050406030204" pitchFamily="18" charset="0"/>
                      </a:rPr>
                      <m:t>=</m:t>
                    </m:r>
                    <m:r>
                      <a:rPr lang="en-US" altLang="ja-JP" b="1">
                        <a:latin typeface="Cambria Math" panose="02040503050406030204" pitchFamily="18" charset="0"/>
                      </a:rPr>
                      <m:t>𝟏</m:t>
                    </m:r>
                    <m:r>
                      <a:rPr lang="en-US" altLang="ja-JP" b="1">
                        <a:latin typeface="Cambria Math" panose="02040503050406030204" pitchFamily="18" charset="0"/>
                      </a:rPr>
                      <m:t>.</m:t>
                    </m:r>
                    <m:r>
                      <a:rPr lang="en-US" altLang="ja-JP" b="1">
                        <a:latin typeface="Cambria Math" panose="02040503050406030204" pitchFamily="18" charset="0"/>
                      </a:rPr>
                      <m:t>𝟎</m:t>
                    </m:r>
                    <m:r>
                      <a:rPr lang="en-US" altLang="ja-JP" b="1">
                        <a:latin typeface="Cambria Math" panose="02040503050406030204" pitchFamily="18" charset="0"/>
                      </a:rPr>
                      <m:t>,</m:t>
                    </m:r>
                    <m:r>
                      <a:rPr lang="en-US" altLang="ja-JP" b="1">
                        <a:latin typeface="Cambria Math" panose="02040503050406030204" pitchFamily="18" charset="0"/>
                      </a:rPr>
                      <m:t>𝟏</m:t>
                    </m:r>
                    <m:r>
                      <a:rPr lang="en-US" altLang="ja-JP" b="1">
                        <a:latin typeface="Cambria Math" panose="02040503050406030204" pitchFamily="18" charset="0"/>
                      </a:rPr>
                      <m:t>.</m:t>
                    </m:r>
                    <m:r>
                      <a:rPr lang="en-US" altLang="ja-JP" b="1">
                        <a:latin typeface="Cambria Math" panose="02040503050406030204" pitchFamily="18" charset="0"/>
                      </a:rPr>
                      <m:t>𝟎</m:t>
                    </m:r>
                    <m:r>
                      <a:rPr lang="en-US" altLang="ja-JP" b="1">
                        <a:latin typeface="Cambria Math" panose="02040503050406030204" pitchFamily="18" charset="0"/>
                      </a:rPr>
                      <m:t>×</m:t>
                    </m:r>
                    <m:sSup>
                      <m:sSupPr>
                        <m:ctrlPr>
                          <a:rPr lang="en-US" altLang="ja-JP" b="1" i="1">
                            <a:latin typeface="Cambria Math" panose="02040503050406030204" pitchFamily="18" charset="0"/>
                          </a:rPr>
                        </m:ctrlPr>
                      </m:sSupPr>
                      <m:e>
                        <m:r>
                          <a:rPr lang="en-US" altLang="ja-JP" b="1">
                            <a:latin typeface="Cambria Math" panose="02040503050406030204" pitchFamily="18" charset="0"/>
                          </a:rPr>
                          <m:t>𝟏𝟎</m:t>
                        </m:r>
                      </m:e>
                      <m:sup>
                        <m:r>
                          <a:rPr lang="en-US" altLang="ja-JP" b="1">
                            <a:latin typeface="Cambria Math" panose="02040503050406030204" pitchFamily="18" charset="0"/>
                          </a:rPr>
                          <m:t>−</m:t>
                        </m:r>
                        <m:r>
                          <a:rPr lang="en-US" altLang="ja-JP" b="1" i="1">
                            <a:latin typeface="Cambria Math" panose="02040503050406030204" pitchFamily="18" charset="0"/>
                          </a:rPr>
                          <m:t>𝟖</m:t>
                        </m:r>
                      </m:sup>
                    </m:sSup>
                  </m:oMath>
                </a14:m>
                <a:r>
                  <a:rPr lang="en-US" altLang="ja-JP" b="1" dirty="0"/>
                  <a:t>)</a:t>
                </a:r>
                <a:r>
                  <a:rPr lang="ja-JP" altLang="en-US" b="1" dirty="0"/>
                  <a:t>で設定。</a:t>
                </a:r>
                <a:endParaRPr lang="en-US" altLang="ja-JP" b="1" dirty="0"/>
              </a:p>
              <a:p>
                <a:pPr marL="0" indent="0">
                  <a:buNone/>
                </a:pPr>
                <a:r>
                  <a:rPr lang="en-US" altLang="ja-JP" b="1" dirty="0"/>
                  <a:t> </a:t>
                </a:r>
                <a:r>
                  <a:rPr lang="ja-JP" altLang="en-US" b="1" dirty="0"/>
                  <a:t>スケールを用いて高度目標値を設定。</a:t>
                </a:r>
                <a:endParaRPr lang="en-US" altLang="ja-JP" b="1" dirty="0"/>
              </a:p>
              <a:p>
                <a:endParaRPr kumimoji="1" lang="ja-JP" altLang="en-US" dirty="0"/>
              </a:p>
            </p:txBody>
          </p:sp>
        </mc:Choice>
        <mc:Fallback xmlns="">
          <p:sp>
            <p:nvSpPr>
              <p:cNvPr id="9" name="テキスト ボックス 8">
                <a:extLst>
                  <a:ext uri="{FF2B5EF4-FFF2-40B4-BE49-F238E27FC236}">
                    <a16:creationId xmlns:a16="http://schemas.microsoft.com/office/drawing/2014/main" id="{C6D23AEC-D9F3-467D-8AE4-A503715E8C37}"/>
                  </a:ext>
                </a:extLst>
              </p:cNvPr>
              <p:cNvSpPr txBox="1">
                <a:spLocks noRot="1" noChangeAspect="1" noMove="1" noResize="1" noEditPoints="1" noAdjustHandles="1" noChangeArrowheads="1" noChangeShapeType="1" noTextEdit="1"/>
              </p:cNvSpPr>
              <p:nvPr/>
            </p:nvSpPr>
            <p:spPr>
              <a:xfrm>
                <a:off x="2858703" y="5702383"/>
                <a:ext cx="7363326" cy="929550"/>
              </a:xfrm>
              <a:prstGeom prst="rect">
                <a:avLst/>
              </a:prstGeom>
              <a:blipFill>
                <a:blip r:embed="rId5"/>
                <a:stretch>
                  <a:fillRect t="-4575"/>
                </a:stretch>
              </a:blipFill>
            </p:spPr>
            <p:txBody>
              <a:bodyPr/>
              <a:lstStyle/>
              <a:p>
                <a:r>
                  <a:rPr lang="ja-JP" altLang="en-US">
                    <a:noFill/>
                  </a:rPr>
                  <a:t> </a:t>
                </a:r>
              </a:p>
            </p:txBody>
          </p:sp>
        </mc:Fallback>
      </mc:AlternateContent>
      <p:sp>
        <p:nvSpPr>
          <p:cNvPr id="10" name="四角形: 角を丸くする 9">
            <a:extLst>
              <a:ext uri="{FF2B5EF4-FFF2-40B4-BE49-F238E27FC236}">
                <a16:creationId xmlns:a16="http://schemas.microsoft.com/office/drawing/2014/main" id="{1560E209-0B29-49BA-8D96-2BDBA6361914}"/>
              </a:ext>
            </a:extLst>
          </p:cNvPr>
          <p:cNvSpPr/>
          <p:nvPr/>
        </p:nvSpPr>
        <p:spPr>
          <a:xfrm>
            <a:off x="2811948" y="5613992"/>
            <a:ext cx="5659651" cy="100213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391694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repeatCount="5000" accel="50000" decel="50000" fill="hold" nodeType="clickEffect">
                                  <p:stCondLst>
                                    <p:cond delay="0"/>
                                  </p:stCondLst>
                                  <p:childTnLst>
                                    <p:animMotion origin="layout" path="M -0.02018 -0.05578 L -0.02018 -0.05578 C -0.022 -0.08657 -0.01953 -0.04282 -0.02161 -0.10625 C -0.02174 -0.10995 -0.02266 -0.11203 -0.02305 -0.11527 C -0.02305 -0.11574 -0.02539 -0.13703 -0.02591 -0.13865 L -0.02734 -0.14259 C -0.02956 -0.16226 -0.0293 -0.1581 -0.02956 -0.19444 C -0.02969 -0.21203 -0.0293 -0.22986 -0.02891 -0.24745 C -0.02878 -0.2493 -0.02838 -0.25092 -0.02812 -0.25254 C -0.02786 -0.25486 -0.02773 -0.25694 -0.02734 -0.25902 C -0.02721 -0.26041 -0.02682 -0.26157 -0.02669 -0.26296 C -0.02643 -0.26504 -0.02617 -0.26736 -0.02591 -0.26944 C -0.02578 -0.27129 -0.02552 -0.27291 -0.02526 -0.27453 C -0.025 -0.27592 -0.02448 -0.27986 -0.02448 -0.27847 C -0.02448 -0.27685 -0.025 -0.275 -0.02526 -0.27338 C -0.02565 -0.27083 -0.02617 -0.26805 -0.02669 -0.26551 C -0.02721 -0.26342 -0.02773 -0.26134 -0.02812 -0.25902 C -0.02878 -0.25532 -0.0293 -0.24699 -0.02956 -0.24351 C -0.02982 -0.24143 -0.03008 -0.23935 -0.03034 -0.23703 C -0.0306 -0.23148 -0.03073 -0.22592 -0.03099 -0.22037 C -0.03112 -0.21805 -0.03164 -0.21597 -0.03177 -0.21389 C -0.03216 -0.20463 -0.03229 -0.1956 -0.03242 -0.18657 C -0.03229 -0.17407 -0.03216 -0.16157 -0.03177 -0.14907 C -0.03164 -0.14676 -0.03112 -0.14027 -0.03034 -0.1375 C -0.02995 -0.13611 -0.0293 -0.13472 -0.02891 -0.13356 C -0.02838 -0.13009 -0.02773 -0.12662 -0.02734 -0.12314 C -0.02708 -0.1206 -0.02669 -0.11551 -0.02591 -0.11273 C -0.02552 -0.11134 -0.025 -0.11018 -0.02448 -0.10879 C -0.02422 -0.09976 -0.02422 -0.09074 -0.02383 -0.08171 C -0.0237 -0.08032 -0.02305 -0.07916 -0.02305 -0.07777 C -0.02253 -0.05324 -0.02552 -0.02685 -0.02161 -0.00277 C -0.02135 -0.00139 -0.02109 -0.00023 -0.02083 0.00116 C -0.01992 0.01875 -0.02018 0.00973 -0.02018 0.02848 L -0.02018 0.02709 " pathEditMode="relative" ptsTypes="AAAAAAAAAAAAAAAAAAAAAAAAAAAAAAAAAA">
                                      <p:cBhvr>
                                        <p:cTn id="6" dur="2000" fill="hold"/>
                                        <p:tgtEl>
                                          <p:spTgt spid="8"/>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タイトル 1">
                <a:extLst>
                  <a:ext uri="{FF2B5EF4-FFF2-40B4-BE49-F238E27FC236}">
                    <a16:creationId xmlns:a16="http://schemas.microsoft.com/office/drawing/2014/main" id="{84C07ACB-D8CA-4153-B19A-59EECFAC7EF8}"/>
                  </a:ext>
                </a:extLst>
              </p:cNvPr>
              <p:cNvSpPr>
                <a:spLocks noGrp="1"/>
              </p:cNvSpPr>
              <p:nvPr>
                <p:ph type="title"/>
              </p:nvPr>
            </p:nvSpPr>
            <p:spPr/>
            <p:txBody>
              <a:bodyPr/>
              <a:lstStyle/>
              <a:p>
                <a:r>
                  <a:rPr kumimoji="1" lang="ja-JP" altLang="en-US" dirty="0"/>
                  <a:t>実験結果</a:t>
                </a:r>
                <a:r>
                  <a:rPr kumimoji="1" lang="ja-JP" altLang="en-US" sz="3600" dirty="0"/>
                  <a:t>（</a:t>
                </a:r>
                <a:r>
                  <a:rPr lang="en-US" altLang="ja-JP" sz="3600" dirty="0"/>
                  <a:t> </a:t>
                </a:r>
                <a14:m>
                  <m:oMath xmlns:m="http://schemas.openxmlformats.org/officeDocument/2006/math">
                    <m:sSubSup>
                      <m:sSubSupPr>
                        <m:ctrlPr>
                          <a:rPr lang="en-US" altLang="ja-JP" sz="3600" i="1" smtClean="0">
                            <a:latin typeface="Cambria Math" panose="02040503050406030204" pitchFamily="18" charset="0"/>
                          </a:rPr>
                        </m:ctrlPr>
                      </m:sSubSupPr>
                      <m:e>
                        <m:r>
                          <m:rPr>
                            <m:sty m:val="p"/>
                          </m:rPr>
                          <a:rPr lang="ja-JP" altLang="en-US" sz="3600" b="0" i="0" smtClean="0">
                            <a:latin typeface="Cambria Math" panose="02040503050406030204" pitchFamily="18" charset="0"/>
                          </a:rPr>
                          <m:t>σ</m:t>
                        </m:r>
                      </m:e>
                      <m:sub>
                        <m:r>
                          <m:rPr>
                            <m:sty m:val="p"/>
                          </m:rPr>
                          <a:rPr lang="en-US" altLang="ja-JP" sz="3600" b="0" i="0" smtClean="0">
                            <a:latin typeface="Cambria Math" panose="02040503050406030204" pitchFamily="18" charset="0"/>
                          </a:rPr>
                          <m:t>w</m:t>
                        </m:r>
                      </m:sub>
                      <m:sup>
                        <m:r>
                          <a:rPr lang="en-US" altLang="ja-JP" sz="3600" b="0" i="0" smtClean="0">
                            <a:latin typeface="Cambria Math" panose="02040503050406030204" pitchFamily="18" charset="0"/>
                          </a:rPr>
                          <m:t>2</m:t>
                        </m:r>
                      </m:sup>
                    </m:sSubSup>
                    <m:r>
                      <a:rPr lang="en-US" altLang="ja-JP" sz="3600" b="0" i="0" smtClean="0">
                        <a:latin typeface="Cambria Math" panose="02040503050406030204" pitchFamily="18" charset="0"/>
                      </a:rPr>
                      <m:t>=1.0</m:t>
                    </m:r>
                    <m:r>
                      <a:rPr lang="en-US" altLang="ja-JP" sz="3600" b="0" i="0">
                        <a:latin typeface="Cambria Math" panose="02040503050406030204" pitchFamily="18" charset="0"/>
                      </a:rPr>
                      <m:t>×</m:t>
                    </m:r>
                    <m:sSup>
                      <m:sSupPr>
                        <m:ctrlPr>
                          <a:rPr lang="en-US" altLang="ja-JP" sz="3600" i="1" smtClean="0">
                            <a:latin typeface="Cambria Math" panose="02040503050406030204" pitchFamily="18" charset="0"/>
                          </a:rPr>
                        </m:ctrlPr>
                      </m:sSupPr>
                      <m:e>
                        <m:r>
                          <a:rPr lang="en-US" altLang="ja-JP" sz="3600" b="0" i="0" smtClean="0">
                            <a:latin typeface="Cambria Math" panose="02040503050406030204" pitchFamily="18" charset="0"/>
                          </a:rPr>
                          <m:t>10</m:t>
                        </m:r>
                      </m:e>
                      <m:sup>
                        <m:r>
                          <a:rPr lang="en-US" altLang="ja-JP" sz="3600" b="0" i="0" smtClean="0">
                            <a:latin typeface="Cambria Math" panose="02040503050406030204" pitchFamily="18" charset="0"/>
                          </a:rPr>
                          <m:t>−6</m:t>
                        </m:r>
                      </m:sup>
                    </m:sSup>
                  </m:oMath>
                </a14:m>
                <a:r>
                  <a:rPr kumimoji="1" lang="en-US" altLang="ja-JP" sz="3600" dirty="0"/>
                  <a:t>,</a:t>
                </a:r>
                <a:r>
                  <a:rPr lang="en-US" altLang="ja-JP" sz="3600" dirty="0"/>
                  <a:t> </a:t>
                </a:r>
                <a14:m>
                  <m:oMath xmlns:m="http://schemas.openxmlformats.org/officeDocument/2006/math">
                    <m:sSubSup>
                      <m:sSubSupPr>
                        <m:ctrlPr>
                          <a:rPr lang="en-US" altLang="ja-JP" sz="3600" i="1" smtClean="0">
                            <a:solidFill>
                              <a:srgbClr val="FF0000"/>
                            </a:solidFill>
                            <a:latin typeface="Cambria Math" panose="02040503050406030204" pitchFamily="18" charset="0"/>
                          </a:rPr>
                        </m:ctrlPr>
                      </m:sSubSupPr>
                      <m:e>
                        <m:r>
                          <m:rPr>
                            <m:sty m:val="p"/>
                          </m:rPr>
                          <a:rPr lang="ja-JP" altLang="en-US" sz="3600" b="0" i="0">
                            <a:solidFill>
                              <a:srgbClr val="FF0000"/>
                            </a:solidFill>
                            <a:latin typeface="Cambria Math" panose="02040503050406030204" pitchFamily="18" charset="0"/>
                          </a:rPr>
                          <m:t>σ</m:t>
                        </m:r>
                      </m:e>
                      <m:sub>
                        <m:r>
                          <m:rPr>
                            <m:sty m:val="p"/>
                          </m:rPr>
                          <a:rPr lang="en-US" altLang="ja-JP" sz="3600" b="0" i="0" smtClean="0">
                            <a:solidFill>
                              <a:srgbClr val="FF0000"/>
                            </a:solidFill>
                            <a:latin typeface="Cambria Math" panose="02040503050406030204" pitchFamily="18" charset="0"/>
                          </a:rPr>
                          <m:t>v</m:t>
                        </m:r>
                      </m:sub>
                      <m:sup>
                        <m:r>
                          <a:rPr lang="en-US" altLang="ja-JP" sz="3600" b="0" i="0">
                            <a:solidFill>
                              <a:srgbClr val="FF0000"/>
                            </a:solidFill>
                            <a:latin typeface="Cambria Math" panose="02040503050406030204" pitchFamily="18" charset="0"/>
                          </a:rPr>
                          <m:t>2</m:t>
                        </m:r>
                      </m:sup>
                    </m:sSubSup>
                    <m:r>
                      <a:rPr lang="en-US" altLang="ja-JP" sz="3600" b="0" i="0">
                        <a:solidFill>
                          <a:srgbClr val="FF0000"/>
                        </a:solidFill>
                        <a:latin typeface="Cambria Math" panose="02040503050406030204" pitchFamily="18" charset="0"/>
                      </a:rPr>
                      <m:t>=1.</m:t>
                    </m:r>
                    <m:r>
                      <a:rPr lang="en-US" altLang="ja-JP" sz="3600" b="0" i="0" smtClean="0">
                        <a:solidFill>
                          <a:srgbClr val="FF0000"/>
                        </a:solidFill>
                        <a:latin typeface="Cambria Math" panose="02040503050406030204" pitchFamily="18" charset="0"/>
                      </a:rPr>
                      <m:t>0</m:t>
                    </m:r>
                    <m:r>
                      <a:rPr lang="en-US" altLang="ja-JP" sz="3600" b="0" i="0">
                        <a:solidFill>
                          <a:srgbClr val="FF0000"/>
                        </a:solidFill>
                        <a:latin typeface="Cambria Math" panose="02040503050406030204" pitchFamily="18" charset="0"/>
                      </a:rPr>
                      <m:t> </m:t>
                    </m:r>
                  </m:oMath>
                </a14:m>
                <a:r>
                  <a:rPr kumimoji="1" lang="ja-JP" altLang="en-US" sz="3600" dirty="0"/>
                  <a:t>）</a:t>
                </a:r>
              </a:p>
            </p:txBody>
          </p:sp>
        </mc:Choice>
        <mc:Fallback xmlns="">
          <p:sp>
            <p:nvSpPr>
              <p:cNvPr id="2" name="タイトル 1">
                <a:extLst>
                  <a:ext uri="{FF2B5EF4-FFF2-40B4-BE49-F238E27FC236}">
                    <a16:creationId xmlns:a16="http://schemas.microsoft.com/office/drawing/2014/main" id="{84C07ACB-D8CA-4153-B19A-59EECFAC7EF8}"/>
                  </a:ext>
                </a:extLst>
              </p:cNvPr>
              <p:cNvSpPr>
                <a:spLocks noGrp="1" noRot="1" noChangeAspect="1" noMove="1" noResize="1" noEditPoints="1" noAdjustHandles="1" noChangeArrowheads="1" noChangeShapeType="1" noTextEdit="1"/>
              </p:cNvSpPr>
              <p:nvPr>
                <p:ph type="title"/>
              </p:nvPr>
            </p:nvSpPr>
            <p:spPr>
              <a:blipFill>
                <a:blip r:embed="rId3"/>
                <a:stretch>
                  <a:fillRect l="-2727" b="-21429"/>
                </a:stretch>
              </a:blipFill>
            </p:spPr>
            <p:txBody>
              <a:bodyPr/>
              <a:lstStyle/>
              <a:p>
                <a:r>
                  <a:rPr lang="ja-JP" altLang="en-US">
                    <a:noFill/>
                  </a:rPr>
                  <a:t> </a:t>
                </a:r>
              </a:p>
            </p:txBody>
          </p:sp>
        </mc:Fallback>
      </mc:AlternateContent>
      <p:pic>
        <p:nvPicPr>
          <p:cNvPr id="6" name="コンテンツ プレースホルダー 5">
            <a:extLst>
              <a:ext uri="{FF2B5EF4-FFF2-40B4-BE49-F238E27FC236}">
                <a16:creationId xmlns:a16="http://schemas.microsoft.com/office/drawing/2014/main" id="{E41AFFB3-90CD-43AE-9B45-34EF2864BAB2}"/>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2133934" y="1846263"/>
            <a:ext cx="7984457" cy="4022725"/>
          </a:xfrm>
        </p:spPr>
      </p:pic>
      <p:sp>
        <p:nvSpPr>
          <p:cNvPr id="4" name="スライド番号プレースホルダー 3">
            <a:extLst>
              <a:ext uri="{FF2B5EF4-FFF2-40B4-BE49-F238E27FC236}">
                <a16:creationId xmlns:a16="http://schemas.microsoft.com/office/drawing/2014/main" id="{7F37D75C-0254-45BE-B717-785FF0D3A3C1}"/>
              </a:ext>
            </a:extLst>
          </p:cNvPr>
          <p:cNvSpPr>
            <a:spLocks noGrp="1"/>
          </p:cNvSpPr>
          <p:nvPr>
            <p:ph type="sldNum" sz="quarter" idx="12"/>
          </p:nvPr>
        </p:nvSpPr>
        <p:spPr/>
        <p:txBody>
          <a:bodyPr/>
          <a:lstStyle/>
          <a:p>
            <a:fld id="{E1D74C49-57A9-4D4C-82A4-646E6670D819}" type="slidenum">
              <a:rPr kumimoji="1" lang="ja-JP" altLang="en-US" smtClean="0"/>
              <a:t>9</a:t>
            </a:fld>
            <a:endParaRPr kumimoji="1" lang="ja-JP" altLang="en-US"/>
          </a:p>
        </p:txBody>
      </p:sp>
      <p:sp>
        <p:nvSpPr>
          <p:cNvPr id="7" name="テキスト ボックス 6">
            <a:extLst>
              <a:ext uri="{FF2B5EF4-FFF2-40B4-BE49-F238E27FC236}">
                <a16:creationId xmlns:a16="http://schemas.microsoft.com/office/drawing/2014/main" id="{15BA287C-E987-4AB7-92A1-C68571536CC3}"/>
              </a:ext>
            </a:extLst>
          </p:cNvPr>
          <p:cNvSpPr txBox="1"/>
          <p:nvPr/>
        </p:nvSpPr>
        <p:spPr>
          <a:xfrm>
            <a:off x="1509204" y="5719017"/>
            <a:ext cx="10598029" cy="923330"/>
          </a:xfrm>
          <a:prstGeom prst="rect">
            <a:avLst/>
          </a:prstGeom>
          <a:noFill/>
        </p:spPr>
        <p:txBody>
          <a:bodyPr wrap="none" rtlCol="0">
            <a:spAutoFit/>
          </a:bodyPr>
          <a:lstStyle/>
          <a:p>
            <a:r>
              <a:rPr kumimoji="1" lang="ja-JP" altLang="en-US" b="1" dirty="0"/>
              <a:t>実験条件：</a:t>
            </a:r>
            <a:r>
              <a:rPr kumimoji="1" lang="en-US" altLang="ja-JP" b="1" dirty="0"/>
              <a:t>40</a:t>
            </a:r>
            <a:r>
              <a:rPr kumimoji="1" lang="ja-JP" altLang="en-US" b="1" dirty="0"/>
              <a:t>秒間上下運動</a:t>
            </a:r>
            <a:endParaRPr kumimoji="1" lang="en-US" altLang="ja-JP" b="1" dirty="0"/>
          </a:p>
          <a:p>
            <a:r>
              <a:rPr kumimoji="1" lang="ja-JP" altLang="en-US" b="1" dirty="0"/>
              <a:t>　　　　　　　地面から</a:t>
            </a:r>
            <a:r>
              <a:rPr kumimoji="1" lang="en-US" altLang="ja-JP" b="1" dirty="0"/>
              <a:t>600mm</a:t>
            </a:r>
            <a:r>
              <a:rPr kumimoji="1" lang="ja-JP" altLang="en-US" b="1" dirty="0"/>
              <a:t>の所まで超音波ビーコン（</a:t>
            </a:r>
            <a:r>
              <a:rPr kumimoji="1" lang="en-US" altLang="ja-JP" b="1" dirty="0"/>
              <a:t>mobile beacon</a:t>
            </a:r>
            <a:r>
              <a:rPr kumimoji="1" lang="ja-JP" altLang="en-US" b="1" dirty="0"/>
              <a:t>）と</a:t>
            </a:r>
            <a:r>
              <a:rPr kumimoji="1" lang="en-US" altLang="ja-JP" b="1" dirty="0"/>
              <a:t>Pixhawk</a:t>
            </a:r>
            <a:r>
              <a:rPr kumimoji="1" lang="ja-JP" altLang="en-US" b="1" dirty="0"/>
              <a:t>を手動で上下運動している。</a:t>
            </a:r>
          </a:p>
          <a:p>
            <a:endParaRPr kumimoji="1" lang="ja-JP" altLang="en-US" dirty="0"/>
          </a:p>
        </p:txBody>
      </p:sp>
      <p:sp>
        <p:nvSpPr>
          <p:cNvPr id="8" name="テキスト ボックス 7">
            <a:extLst>
              <a:ext uri="{FF2B5EF4-FFF2-40B4-BE49-F238E27FC236}">
                <a16:creationId xmlns:a16="http://schemas.microsoft.com/office/drawing/2014/main" id="{2B02EFAF-DDFE-4C60-A7F5-3ED9F1D16799}"/>
              </a:ext>
            </a:extLst>
          </p:cNvPr>
          <p:cNvSpPr txBox="1"/>
          <p:nvPr/>
        </p:nvSpPr>
        <p:spPr>
          <a:xfrm>
            <a:off x="3923929" y="665846"/>
            <a:ext cx="5570756" cy="646331"/>
          </a:xfrm>
          <a:prstGeom prst="rect">
            <a:avLst/>
          </a:prstGeom>
          <a:noFill/>
        </p:spPr>
        <p:txBody>
          <a:bodyPr wrap="none" rtlCol="0">
            <a:spAutoFit/>
          </a:bodyPr>
          <a:lstStyle/>
          <a:p>
            <a:r>
              <a:rPr kumimoji="1" lang="ja-JP" altLang="en-US" dirty="0"/>
              <a:t>システムノイズの分散値　　　　　　 </a:t>
            </a:r>
            <a:r>
              <a:rPr kumimoji="1" lang="ja-JP" altLang="en-US" dirty="0">
                <a:solidFill>
                  <a:srgbClr val="FF0000"/>
                </a:solidFill>
              </a:rPr>
              <a:t>観測ノイズの分散値</a:t>
            </a:r>
          </a:p>
          <a:p>
            <a:endParaRPr kumimoji="1" lang="ja-JP" altLang="en-US" dirty="0"/>
          </a:p>
        </p:txBody>
      </p:sp>
    </p:spTree>
    <p:extLst>
      <p:ext uri="{BB962C8B-B14F-4D97-AF65-F5344CB8AC3E}">
        <p14:creationId xmlns:p14="http://schemas.microsoft.com/office/powerpoint/2010/main" val="1844463699"/>
      </p:ext>
    </p:extLst>
  </p:cSld>
  <p:clrMapOvr>
    <a:masterClrMapping/>
  </p:clrMapOvr>
</p:sld>
</file>

<file path=ppt/theme/theme1.xml><?xml version="1.0" encoding="utf-8"?>
<a:theme xmlns:a="http://schemas.openxmlformats.org/drawingml/2006/main" name="レトロスペクト">
  <a:themeElements>
    <a:clrScheme name="レトロスペクト">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レトロスペクト">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レトロスペクト">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レトロスペクト</Template>
  <TotalTime>6886</TotalTime>
  <Words>2894</Words>
  <Application>Microsoft Office PowerPoint</Application>
  <PresentationFormat>ワイド画面</PresentationFormat>
  <Paragraphs>281</Paragraphs>
  <Slides>35</Slides>
  <Notes>17</Notes>
  <HiddenSlides>0</HiddenSlides>
  <MMClips>0</MMClips>
  <ScaleCrop>false</ScaleCrop>
  <HeadingPairs>
    <vt:vector size="6" baseType="variant">
      <vt:variant>
        <vt:lpstr>使用されているフォント</vt:lpstr>
      </vt:variant>
      <vt:variant>
        <vt:i4>12</vt:i4>
      </vt:variant>
      <vt:variant>
        <vt:lpstr>テーマ</vt:lpstr>
      </vt:variant>
      <vt:variant>
        <vt:i4>1</vt:i4>
      </vt:variant>
      <vt:variant>
        <vt:lpstr>スライド タイトル</vt:lpstr>
      </vt:variant>
      <vt:variant>
        <vt:i4>35</vt:i4>
      </vt:variant>
    </vt:vector>
  </HeadingPairs>
  <TitlesOfParts>
    <vt:vector size="48" baseType="lpstr">
      <vt:lpstr>-apple-system</vt:lpstr>
      <vt:lpstr>Helvetica Neue</vt:lpstr>
      <vt:lpstr>MathJax_Main</vt:lpstr>
      <vt:lpstr>MathJax_Main-bold</vt:lpstr>
      <vt:lpstr>MathJax_Math-italic</vt:lpstr>
      <vt:lpstr>メイリオ</vt:lpstr>
      <vt:lpstr>游ゴシック</vt:lpstr>
      <vt:lpstr>Arial</vt:lpstr>
      <vt:lpstr>Calibri</vt:lpstr>
      <vt:lpstr>Calibri Light</vt:lpstr>
      <vt:lpstr>Cambria Math</vt:lpstr>
      <vt:lpstr>Wingdings</vt:lpstr>
      <vt:lpstr>レトロスペクト</vt:lpstr>
      <vt:lpstr>超音波ビーコンを使用した屋内GPSによる位置推定と精度評価</vt:lpstr>
      <vt:lpstr>目次</vt:lpstr>
      <vt:lpstr>研究背景</vt:lpstr>
      <vt:lpstr>研究目的</vt:lpstr>
      <vt:lpstr>カルマンフィルタに用いる 　　　　　　　状態方程式と観測方程式</vt:lpstr>
      <vt:lpstr>超音波ビーコン（mobile beacon）                                         の高度測定方法</vt:lpstr>
      <vt:lpstr>カルマンフィルタの実装　 （MATLAB/Simulink model）</vt:lpstr>
      <vt:lpstr>実験内容</vt:lpstr>
      <vt:lpstr>実験結果（ σ_w^2=1.0×10^(-6), σ_v^2=1.0 ）</vt:lpstr>
      <vt:lpstr>実験結果（ σ_w^2=1.0×10^(-6), σ_v^2=1.0×10^(-8)  ）</vt:lpstr>
      <vt:lpstr>卒業研究のまとめ</vt:lpstr>
      <vt:lpstr>ご清聴ありがとうございました。</vt:lpstr>
      <vt:lpstr>質問された内容について</vt:lpstr>
      <vt:lpstr>質問された内容について</vt:lpstr>
      <vt:lpstr>カルマンフィルタによる高度推定値の計算</vt:lpstr>
      <vt:lpstr>実験結果（ σ_w^2=1.0×10^(-6), σ_v^2=1.0）</vt:lpstr>
      <vt:lpstr>実験結果（ σ_w^2=1.0×10^(-6), σ_v^2=1.0×10^(-8)  ）</vt:lpstr>
      <vt:lpstr>実験結果（ σ_w^2=1.0×10^(-6), σ_v^2=1.0×10^(-3)  ）</vt:lpstr>
      <vt:lpstr>実験結果（ σ_w^2=1.0×10^(-6), σ_v^2=1.0×10^(-0)  ）</vt:lpstr>
      <vt:lpstr>実験結果（ σ_w^2=1.0×10^(-6), σ_v^2=1.0×10^(-8)  ）</vt:lpstr>
      <vt:lpstr>分散とは</vt:lpstr>
      <vt:lpstr>MATLAB/Simulinkを用いたIMUセンサの値を取得実験　(Set up編)</vt:lpstr>
      <vt:lpstr>IMUセンサの値を取得実験　 (Simulink model編)</vt:lpstr>
      <vt:lpstr>IMUセンサの値を取得実験　 (Scope グラフ結果)</vt:lpstr>
      <vt:lpstr>IMUセンサの値を取得実験　 (Scope グラフ結果)</vt:lpstr>
      <vt:lpstr>今後の予定</vt:lpstr>
      <vt:lpstr>実験風景</vt:lpstr>
      <vt:lpstr>屋内でのドローンの自立飛行の利用</vt:lpstr>
      <vt:lpstr>IMUセンサとは・・・</vt:lpstr>
      <vt:lpstr>超音波ビーコンとは</vt:lpstr>
      <vt:lpstr>超音波ビーコン</vt:lpstr>
      <vt:lpstr>超音波センサの距離測定</vt:lpstr>
      <vt:lpstr>超音波ビーコンの誤差とは？</vt:lpstr>
      <vt:lpstr>今回使用している加速度センサ</vt:lpstr>
      <vt:lpstr>IMUセンサ（加速度センサ）の誤差</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超音波ビーコンを使用した屋内GPSによる位置推定を精度評価</dc:title>
  <dc:creator>山田 竜輝</dc:creator>
  <cp:lastModifiedBy>山田　竜輝</cp:lastModifiedBy>
  <cp:revision>332</cp:revision>
  <dcterms:created xsi:type="dcterms:W3CDTF">2020-09-20T05:56:57Z</dcterms:created>
  <dcterms:modified xsi:type="dcterms:W3CDTF">2021-01-26T03:51:00Z</dcterms:modified>
</cp:coreProperties>
</file>